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3.jpeg" ContentType="image/jpeg"/>
  <Override PartName="/ppt/media/image9.jpeg" ContentType="image/jpeg"/>
  <Override PartName="/ppt/media/image11.jpeg" ContentType="image/jpeg"/>
  <Override PartName="/ppt/media/image16.jpeg" ContentType="image/jpeg"/>
  <Override PartName="/ppt/media/image15.jpeg" ContentType="image/jpeg"/>
  <Override PartName="/ppt/media/image1.png" ContentType="image/png"/>
  <Override PartName="/ppt/media/image3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png" ContentType="image/png"/>
  <Override PartName="/ppt/media/image7.jpeg" ContentType="image/jpeg"/>
  <Override PartName="/ppt/media/image12.jpeg" ContentType="image/jpeg"/>
  <Override PartName="/ppt/media/image14.jpeg" ContentType="image/jpeg"/>
  <Override PartName="/ppt/media/image8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6797675" cy="99250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4F860-2F9A-4CF9-972E-3D92361169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39166-1DDA-4416-848D-4B3879CA8B72}">
      <dgm:prSet custT="1"/>
      <dgm:spPr>
        <a:solidFill>
          <a:srgbClr val="DCCF73"/>
        </a:solidFill>
      </dgm:spPr>
      <dgm:t>
        <a:bodyPr/>
        <a:lstStyle/>
        <a:p>
          <a:pPr>
            <a:buNone/>
          </a:pPr>
          <a:r>
            <a:rPr lang="sk-SK" sz="1600" b="1">
              <a:solidFill>
                <a:schemeClr val="tx1"/>
              </a:solidFill>
            </a:rPr>
            <a:t>Prevencia</a:t>
          </a:r>
        </a:p>
      </dgm:t>
    </dgm:pt>
    <dgm:pt modelId="{D5A12708-C73A-4FAC-8FB9-DEC758DBF24E}" type="parTrans" cxnId="{41EB901D-869D-47B5-8E7D-3E64611A9438}">
      <dgm:prSet/>
      <dgm:spPr/>
      <dgm:t>
        <a:bodyPr/>
        <a:lstStyle/>
        <a:p>
          <a:endParaRPr lang="sk-SK" sz="2000"/>
        </a:p>
      </dgm:t>
    </dgm:pt>
    <dgm:pt modelId="{51793C6E-1149-4F5B-934B-7235269A0950}" type="sibTrans" cxnId="{41EB901D-869D-47B5-8E7D-3E64611A9438}">
      <dgm:prSet/>
      <dgm:spPr/>
      <dgm:t>
        <a:bodyPr/>
        <a:lstStyle/>
        <a:p>
          <a:endParaRPr lang="sk-SK" sz="2000"/>
        </a:p>
      </dgm:t>
    </dgm:pt>
    <dgm:pt modelId="{4FA44EB6-705C-4C06-8B73-8B2958AEDBAC}">
      <dgm:prSet custT="1"/>
      <dgm:spPr>
        <a:solidFill>
          <a:srgbClr val="DCCF73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600">
              <a:solidFill>
                <a:schemeClr val="tx1"/>
              </a:solidFill>
            </a:rPr>
            <a:t>Cieľ: Zabrániť príchodu škodcov do sledovanej oblasti.</a:t>
          </a:r>
        </a:p>
      </dgm:t>
    </dgm:pt>
    <dgm:pt modelId="{4CCFF098-0524-426B-BE59-98739F64BA89}" type="parTrans" cxnId="{B3299BA7-0EC9-4B8B-AC69-5206A5C7F1A7}">
      <dgm:prSet/>
      <dgm:spPr/>
      <dgm:t>
        <a:bodyPr/>
        <a:lstStyle/>
        <a:p>
          <a:endParaRPr lang="sk-SK" sz="2000"/>
        </a:p>
      </dgm:t>
    </dgm:pt>
    <dgm:pt modelId="{BDA234E6-DBF1-47A9-8E33-7F2C2C750C9F}" type="sibTrans" cxnId="{B3299BA7-0EC9-4B8B-AC69-5206A5C7F1A7}">
      <dgm:prSet/>
      <dgm:spPr/>
      <dgm:t>
        <a:bodyPr/>
        <a:lstStyle/>
        <a:p>
          <a:endParaRPr lang="sk-SK" sz="2000"/>
        </a:p>
      </dgm:t>
    </dgm:pt>
    <dgm:pt modelId="{5C6F7E63-3A2D-4403-B4F3-217493F917C8}">
      <dgm:prSet custT="1"/>
      <dgm:spPr>
        <a:solidFill>
          <a:srgbClr val="DCCF73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600" b="1">
              <a:solidFill>
                <a:schemeClr val="tx1"/>
              </a:solidFill>
            </a:rPr>
            <a:t>Obmedzenia:</a:t>
          </a:r>
          <a:endParaRPr lang="sk-SK" sz="1600">
            <a:solidFill>
              <a:schemeClr val="tx1"/>
            </a:solidFill>
          </a:endParaRPr>
        </a:p>
      </dgm:t>
    </dgm:pt>
    <dgm:pt modelId="{6ECFAAA4-62E9-4C65-8830-C1F9FFAE1F47}" type="parTrans" cxnId="{40B21A82-9E6E-4158-BDDE-13683C3E876B}">
      <dgm:prSet/>
      <dgm:spPr/>
      <dgm:t>
        <a:bodyPr/>
        <a:lstStyle/>
        <a:p>
          <a:endParaRPr lang="sk-SK" sz="2000"/>
        </a:p>
      </dgm:t>
    </dgm:pt>
    <dgm:pt modelId="{639C63E1-9167-4527-BEBC-CAFC3B3AA26E}" type="sibTrans" cxnId="{40B21A82-9E6E-4158-BDDE-13683C3E876B}">
      <dgm:prSet/>
      <dgm:spPr/>
      <dgm:t>
        <a:bodyPr/>
        <a:lstStyle/>
        <a:p>
          <a:endParaRPr lang="sk-SK" sz="2000"/>
        </a:p>
      </dgm:t>
    </dgm:pt>
    <dgm:pt modelId="{0D20C624-47DE-4EB6-AD0D-11DA284BD4C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 i="1"/>
            <a:t>Varroa</a:t>
          </a:r>
          <a:r>
            <a:rPr lang="sk-SK" sz="1200"/>
            <a:t> je už prítomná vo väčšine sveta, takže úplná prevencia je takmer nemožná (Boncristiani et al. 2021).</a:t>
          </a:r>
        </a:p>
      </dgm:t>
    </dgm:pt>
    <dgm:pt modelId="{ACD29428-51BC-45AB-98B2-AFF6BB6D3629}" type="parTrans" cxnId="{CDD8EF6B-E509-4DCF-92EF-8C0708DE19DC}">
      <dgm:prSet/>
      <dgm:spPr/>
      <dgm:t>
        <a:bodyPr/>
        <a:lstStyle/>
        <a:p>
          <a:endParaRPr lang="sk-SK" sz="2000"/>
        </a:p>
      </dgm:t>
    </dgm:pt>
    <dgm:pt modelId="{55F716F4-C7D1-4C30-8997-A47CDFE5EF35}" type="sibTrans" cxnId="{CDD8EF6B-E509-4DCF-92EF-8C0708DE19DC}">
      <dgm:prSet/>
      <dgm:spPr/>
      <dgm:t>
        <a:bodyPr/>
        <a:lstStyle/>
        <a:p>
          <a:endParaRPr lang="sk-SK" sz="2000"/>
        </a:p>
      </dgm:t>
    </dgm:pt>
    <dgm:pt modelId="{3C530476-DA71-4374-93B9-D622132CC9E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 i="1"/>
            <a:t>Varroa destructor</a:t>
          </a:r>
          <a:r>
            <a:rPr lang="sk-SK" sz="1200"/>
            <a:t> je obligátny parazit, živí sa hemolymfou a tukovými tkanivami včiel a rozmnožuje sa výlučne v ich plode (Rosenkranz et al. 2010).</a:t>
          </a:r>
        </a:p>
      </dgm:t>
    </dgm:pt>
    <dgm:pt modelId="{071A3094-0C14-4EF5-96B0-38763497171C}" type="parTrans" cxnId="{59494265-ECE3-4708-8303-EB45E756721B}">
      <dgm:prSet/>
      <dgm:spPr/>
      <dgm:t>
        <a:bodyPr/>
        <a:lstStyle/>
        <a:p>
          <a:endParaRPr lang="sk-SK" sz="2000"/>
        </a:p>
      </dgm:t>
    </dgm:pt>
    <dgm:pt modelId="{BD3313BA-F8A4-4CD3-AB8F-537497CDDFA0}" type="sibTrans" cxnId="{59494265-ECE3-4708-8303-EB45E756721B}">
      <dgm:prSet/>
      <dgm:spPr/>
      <dgm:t>
        <a:bodyPr/>
        <a:lstStyle/>
        <a:p>
          <a:endParaRPr lang="sk-SK" sz="2000"/>
        </a:p>
      </dgm:t>
    </dgm:pt>
    <dgm:pt modelId="{F9173139-4860-44B4-88FD-56C67270E5B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Včelári nemôžu prirodzene eliminovať podmienky, ktoré </a:t>
          </a:r>
          <a:r>
            <a:rPr lang="sk-SK" sz="1200" i="1"/>
            <a:t>Varroa</a:t>
          </a:r>
          <a:r>
            <a:rPr lang="sk-SK" sz="1200"/>
            <a:t> priťahujú (Korený 2020).</a:t>
          </a:r>
        </a:p>
      </dgm:t>
    </dgm:pt>
    <dgm:pt modelId="{846C3D4F-86C4-49BF-B25F-960CF3119068}" type="parTrans" cxnId="{4B99481B-3E81-435C-8823-EB18DD95E3CC}">
      <dgm:prSet/>
      <dgm:spPr/>
      <dgm:t>
        <a:bodyPr/>
        <a:lstStyle/>
        <a:p>
          <a:endParaRPr lang="sk-SK" sz="2000"/>
        </a:p>
      </dgm:t>
    </dgm:pt>
    <dgm:pt modelId="{108EEE70-F0C6-4D52-ADB2-50ACDE20D4B8}" type="sibTrans" cxnId="{4B99481B-3E81-435C-8823-EB18DD95E3CC}">
      <dgm:prSet/>
      <dgm:spPr/>
      <dgm:t>
        <a:bodyPr/>
        <a:lstStyle/>
        <a:p>
          <a:endParaRPr lang="sk-SK" sz="2000"/>
        </a:p>
      </dgm:t>
    </dgm:pt>
    <dgm:pt modelId="{AB83A15B-1492-4611-B03F-ED05838B099A}">
      <dgm:prSet custT="1"/>
      <dgm:spPr>
        <a:solidFill>
          <a:srgbClr val="DCCF73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600" b="1">
              <a:solidFill>
                <a:schemeClr val="tx1"/>
              </a:solidFill>
            </a:rPr>
            <a:t>Možné preventívne opatrenia:</a:t>
          </a:r>
          <a:r>
            <a:rPr lang="sk-SK" sz="1600">
              <a:solidFill>
                <a:schemeClr val="tx1"/>
              </a:solidFill>
            </a:rPr>
            <a:t> Zníženie šírenia roztočov medzi úľmi prostredníctvom:</a:t>
          </a:r>
        </a:p>
      </dgm:t>
    </dgm:pt>
    <dgm:pt modelId="{C8AEF325-15D8-4802-BA27-B02EE933A324}" type="parTrans" cxnId="{A4346E4E-1D4A-4872-A792-658E3DBBA97F}">
      <dgm:prSet/>
      <dgm:spPr/>
      <dgm:t>
        <a:bodyPr/>
        <a:lstStyle/>
        <a:p>
          <a:endParaRPr lang="sk-SK" sz="2000"/>
        </a:p>
      </dgm:t>
    </dgm:pt>
    <dgm:pt modelId="{25897C8F-A772-4015-85A8-BE1AA4092F65}" type="sibTrans" cxnId="{A4346E4E-1D4A-4872-A792-658E3DBBA97F}">
      <dgm:prSet/>
      <dgm:spPr/>
      <dgm:t>
        <a:bodyPr/>
        <a:lstStyle/>
        <a:p>
          <a:endParaRPr lang="sk-SK" sz="2000"/>
        </a:p>
      </dgm:t>
    </dgm:pt>
    <dgm:pt modelId="{0CEAFDF5-A8DF-42CF-9398-F0DC42D0341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Správneho manažmentu kontroly včelstiev.</a:t>
          </a:r>
        </a:p>
      </dgm:t>
    </dgm:pt>
    <dgm:pt modelId="{FD49F072-C64A-4570-AEBC-413C346DEA47}" type="parTrans" cxnId="{1C0BE618-2F5C-454D-B239-C666BB0A0D2A}">
      <dgm:prSet/>
      <dgm:spPr/>
      <dgm:t>
        <a:bodyPr/>
        <a:lstStyle/>
        <a:p>
          <a:endParaRPr lang="sk-SK" sz="2000"/>
        </a:p>
      </dgm:t>
    </dgm:pt>
    <dgm:pt modelId="{31729AEC-118E-434D-85B7-2D74CC9C6F1E}" type="sibTrans" cxnId="{1C0BE618-2F5C-454D-B239-C666BB0A0D2A}">
      <dgm:prSet/>
      <dgm:spPr/>
      <dgm:t>
        <a:bodyPr/>
        <a:lstStyle/>
        <a:p>
          <a:endParaRPr lang="sk-SK" sz="2000"/>
        </a:p>
      </dgm:t>
    </dgm:pt>
    <dgm:pt modelId="{7234B12A-C6FC-422E-A808-78EE20D76C9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Regulácie pohybu včiel medzi oblasťami.</a:t>
          </a:r>
        </a:p>
      </dgm:t>
    </dgm:pt>
    <dgm:pt modelId="{4D4A10BD-3AD8-495A-BEF2-08AF81E83755}" type="parTrans" cxnId="{E7C21D13-B442-4D17-B3E5-49C25E6959BA}">
      <dgm:prSet/>
      <dgm:spPr/>
      <dgm:t>
        <a:bodyPr/>
        <a:lstStyle/>
        <a:p>
          <a:endParaRPr lang="sk-SK" sz="2000"/>
        </a:p>
      </dgm:t>
    </dgm:pt>
    <dgm:pt modelId="{88062C1D-E374-4EB2-980B-332FFEA81808}" type="sibTrans" cxnId="{E7C21D13-B442-4D17-B3E5-49C25E6959BA}">
      <dgm:prSet/>
      <dgm:spPr/>
      <dgm:t>
        <a:bodyPr/>
        <a:lstStyle/>
        <a:p>
          <a:endParaRPr lang="sk-SK" sz="2000"/>
        </a:p>
      </dgm:t>
    </dgm:pt>
    <dgm:pt modelId="{56D8774C-08E7-4C58-B07F-569236858617}">
      <dgm:prSet custT="1"/>
      <dgm:spPr>
        <a:solidFill>
          <a:srgbClr val="DCCF73"/>
        </a:solidFill>
      </dgm:spPr>
      <dgm:t>
        <a:bodyPr/>
        <a:lstStyle/>
        <a:p>
          <a:pPr>
            <a:buNone/>
          </a:pPr>
          <a:r>
            <a:rPr lang="sk-SK" sz="1600" b="1">
              <a:solidFill>
                <a:schemeClr val="tx1"/>
              </a:solidFill>
            </a:rPr>
            <a:t>Manažment</a:t>
          </a:r>
        </a:p>
      </dgm:t>
    </dgm:pt>
    <dgm:pt modelId="{CCC81C08-E77F-4352-85EE-03A3D14F363B}" type="parTrans" cxnId="{EDFF4DF8-4F6B-4836-8B6B-0BA8297574CB}">
      <dgm:prSet/>
      <dgm:spPr/>
      <dgm:t>
        <a:bodyPr/>
        <a:lstStyle/>
        <a:p>
          <a:endParaRPr lang="sk-SK" sz="2000"/>
        </a:p>
      </dgm:t>
    </dgm:pt>
    <dgm:pt modelId="{EDD09147-C2B1-4159-946B-0A8AD30054DA}" type="sibTrans" cxnId="{EDFF4DF8-4F6B-4836-8B6B-0BA8297574CB}">
      <dgm:prSet/>
      <dgm:spPr/>
      <dgm:t>
        <a:bodyPr/>
        <a:lstStyle/>
        <a:p>
          <a:endParaRPr lang="sk-SK" sz="2000"/>
        </a:p>
      </dgm:t>
    </dgm:pt>
    <dgm:pt modelId="{C80D0E50-CC9A-4F0B-8563-D78B4038BC94}">
      <dgm:prSet custT="1"/>
      <dgm:spPr>
        <a:solidFill>
          <a:srgbClr val="DCCF73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600">
              <a:solidFill>
                <a:schemeClr val="tx1"/>
              </a:solidFill>
            </a:rPr>
            <a:t>Cieľ: Kontrolné opatrenia používané po zistení roztoča alebo príznakov zamorenia.</a:t>
          </a:r>
        </a:p>
      </dgm:t>
    </dgm:pt>
    <dgm:pt modelId="{A5A6DF28-D70A-40FB-8D54-104709B1AF6E}" type="parTrans" cxnId="{81C96F07-AE36-41B0-B931-F231F1E94804}">
      <dgm:prSet/>
      <dgm:spPr/>
      <dgm:t>
        <a:bodyPr/>
        <a:lstStyle/>
        <a:p>
          <a:endParaRPr lang="sk-SK" sz="2000"/>
        </a:p>
      </dgm:t>
    </dgm:pt>
    <dgm:pt modelId="{E84D8466-925B-4161-A615-FF142A48E890}" type="sibTrans" cxnId="{81C96F07-AE36-41B0-B931-F231F1E94804}">
      <dgm:prSet/>
      <dgm:spPr/>
      <dgm:t>
        <a:bodyPr/>
        <a:lstStyle/>
        <a:p>
          <a:endParaRPr lang="sk-SK" sz="2000"/>
        </a:p>
      </dgm:t>
    </dgm:pt>
    <dgm:pt modelId="{A7D75459-99BC-4091-8A95-A3D7C5577D03}">
      <dgm:prSet custT="1"/>
      <dgm:spPr>
        <a:solidFill>
          <a:srgbClr val="DCCF73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600" b="1">
              <a:solidFill>
                <a:schemeClr val="tx1"/>
              </a:solidFill>
            </a:rPr>
            <a:t>Zahŕňa širšie spektrum metód:</a:t>
          </a:r>
          <a:endParaRPr lang="sk-SK" sz="1600">
            <a:solidFill>
              <a:schemeClr val="tx1"/>
            </a:solidFill>
          </a:endParaRPr>
        </a:p>
      </dgm:t>
    </dgm:pt>
    <dgm:pt modelId="{A5F2E977-42CB-4B2F-8065-944B03F78EFE}" type="parTrans" cxnId="{8E41FC14-1640-4378-9641-8C33A45500DA}">
      <dgm:prSet/>
      <dgm:spPr/>
      <dgm:t>
        <a:bodyPr/>
        <a:lstStyle/>
        <a:p>
          <a:endParaRPr lang="sk-SK" sz="2000"/>
        </a:p>
      </dgm:t>
    </dgm:pt>
    <dgm:pt modelId="{5B16695D-9EA0-4068-8D5D-F94935FAF74B}" type="sibTrans" cxnId="{8E41FC14-1640-4378-9641-8C33A45500DA}">
      <dgm:prSet/>
      <dgm:spPr/>
      <dgm:t>
        <a:bodyPr/>
        <a:lstStyle/>
        <a:p>
          <a:endParaRPr lang="sk-SK" sz="2000"/>
        </a:p>
      </dgm:t>
    </dgm:pt>
    <dgm:pt modelId="{2F168D73-74DD-4985-8683-CA2A53D5A66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Hygienické postupy</a:t>
          </a:r>
        </a:p>
      </dgm:t>
    </dgm:pt>
    <dgm:pt modelId="{13354087-D544-4761-92CB-22ADA06A0020}" type="parTrans" cxnId="{F1619840-DA5C-44DE-815B-294EB286BA7A}">
      <dgm:prSet/>
      <dgm:spPr/>
      <dgm:t>
        <a:bodyPr/>
        <a:lstStyle/>
        <a:p>
          <a:endParaRPr lang="sk-SK" sz="2000"/>
        </a:p>
      </dgm:t>
    </dgm:pt>
    <dgm:pt modelId="{E72FBBBE-C2D0-429A-9D63-57624215048E}" type="sibTrans" cxnId="{F1619840-DA5C-44DE-815B-294EB286BA7A}">
      <dgm:prSet/>
      <dgm:spPr/>
      <dgm:t>
        <a:bodyPr/>
        <a:lstStyle/>
        <a:p>
          <a:endParaRPr lang="sk-SK" sz="2000"/>
        </a:p>
      </dgm:t>
    </dgm:pt>
    <dgm:pt modelId="{99A9F22B-5F15-44D5-B9EA-CD710D049F0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Mechanické postupy</a:t>
          </a:r>
        </a:p>
      </dgm:t>
    </dgm:pt>
    <dgm:pt modelId="{AF30BCED-6081-4841-B55A-B66313F44050}" type="parTrans" cxnId="{D46905E5-6B60-4F33-89F1-DC9827B2E334}">
      <dgm:prSet/>
      <dgm:spPr/>
      <dgm:t>
        <a:bodyPr/>
        <a:lstStyle/>
        <a:p>
          <a:endParaRPr lang="sk-SK" sz="2000"/>
        </a:p>
      </dgm:t>
    </dgm:pt>
    <dgm:pt modelId="{3DC10266-A677-41A7-9002-467A8BA55A1D}" type="sibTrans" cxnId="{D46905E5-6B60-4F33-89F1-DC9827B2E334}">
      <dgm:prSet/>
      <dgm:spPr/>
      <dgm:t>
        <a:bodyPr/>
        <a:lstStyle/>
        <a:p>
          <a:endParaRPr lang="sk-SK" sz="2000"/>
        </a:p>
      </dgm:t>
    </dgm:pt>
    <dgm:pt modelId="{08F8F9A8-37FD-482F-B3E7-95C27F44023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Biologické postupy</a:t>
          </a:r>
        </a:p>
      </dgm:t>
    </dgm:pt>
    <dgm:pt modelId="{BF8669C0-3302-4B60-92C7-942B7FA028DF}" type="parTrans" cxnId="{BF44B63A-A195-4389-AFBD-4AC2679AA651}">
      <dgm:prSet/>
      <dgm:spPr/>
      <dgm:t>
        <a:bodyPr/>
        <a:lstStyle/>
        <a:p>
          <a:endParaRPr lang="sk-SK" sz="2000"/>
        </a:p>
      </dgm:t>
    </dgm:pt>
    <dgm:pt modelId="{DC12A7B0-69B2-4BB0-8FCC-1DC0246DDCDD}" type="sibTrans" cxnId="{BF44B63A-A195-4389-AFBD-4AC2679AA651}">
      <dgm:prSet/>
      <dgm:spPr/>
      <dgm:t>
        <a:bodyPr/>
        <a:lstStyle/>
        <a:p>
          <a:endParaRPr lang="sk-SK" sz="2000"/>
        </a:p>
      </dgm:t>
    </dgm:pt>
    <dgm:pt modelId="{B59EBFDD-A1E4-414E-8AD2-B462CBD1C5F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Chemické postupy</a:t>
          </a:r>
        </a:p>
      </dgm:t>
    </dgm:pt>
    <dgm:pt modelId="{C2EE4980-0F66-45C0-9BB8-9F4EB97710CF}" type="parTrans" cxnId="{FBE74244-ED69-4295-B908-8CE0FA67678D}">
      <dgm:prSet/>
      <dgm:spPr/>
      <dgm:t>
        <a:bodyPr/>
        <a:lstStyle/>
        <a:p>
          <a:endParaRPr lang="sk-SK" sz="2000"/>
        </a:p>
      </dgm:t>
    </dgm:pt>
    <dgm:pt modelId="{8D332EB4-5FCB-4AB8-AB9E-2409F1E64D97}" type="sibTrans" cxnId="{FBE74244-ED69-4295-B908-8CE0FA67678D}">
      <dgm:prSet/>
      <dgm:spPr/>
      <dgm:t>
        <a:bodyPr/>
        <a:lstStyle/>
        <a:p>
          <a:endParaRPr lang="sk-SK" sz="2000"/>
        </a:p>
      </dgm:t>
    </dgm:pt>
    <dgm:pt modelId="{C161ED0A-5CAA-492A-8A17-5D92C50270CF}">
      <dgm:prSet custT="1"/>
      <dgm:spPr>
        <a:solidFill>
          <a:srgbClr val="DCCF73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600" b="1">
              <a:solidFill>
                <a:schemeClr val="tx1"/>
              </a:solidFill>
            </a:rPr>
            <a:t>Súčasný dôraz:</a:t>
          </a:r>
          <a:r>
            <a:rPr lang="sk-SK" sz="1600">
              <a:solidFill>
                <a:schemeClr val="tx1"/>
              </a:solidFill>
            </a:rPr>
            <a:t> Keďže </a:t>
          </a:r>
          <a:r>
            <a:rPr lang="sk-SK" sz="1600" i="1">
              <a:solidFill>
                <a:schemeClr val="tx1"/>
              </a:solidFill>
            </a:rPr>
            <a:t>Varroa</a:t>
          </a:r>
          <a:r>
            <a:rPr lang="sk-SK" sz="1600">
              <a:solidFill>
                <a:schemeClr val="tx1"/>
              </a:solidFill>
            </a:rPr>
            <a:t> je už široko rozšírená, hlavný dôraz sa musí klásť na efektívny manažment.</a:t>
          </a:r>
        </a:p>
      </dgm:t>
    </dgm:pt>
    <dgm:pt modelId="{DA73467F-65C9-4ADF-B1B1-4552DD6DC16C}" type="parTrans" cxnId="{F2436E14-AF1E-4D48-8005-0B7008FDB36F}">
      <dgm:prSet/>
      <dgm:spPr/>
      <dgm:t>
        <a:bodyPr/>
        <a:lstStyle/>
        <a:p>
          <a:endParaRPr lang="sk-SK" sz="2000"/>
        </a:p>
      </dgm:t>
    </dgm:pt>
    <dgm:pt modelId="{CB3753EC-F101-42A4-868C-19ECFBA0B356}" type="sibTrans" cxnId="{F2436E14-AF1E-4D48-8005-0B7008FDB36F}">
      <dgm:prSet/>
      <dgm:spPr/>
      <dgm:t>
        <a:bodyPr/>
        <a:lstStyle/>
        <a:p>
          <a:endParaRPr lang="sk-SK" sz="2000"/>
        </a:p>
      </dgm:t>
    </dgm:pt>
    <dgm:pt modelId="{916E6C0A-63C7-4867-B1E8-8D8B7BC47F34}">
      <dgm:prSet custT="1"/>
      <dgm:spPr>
        <a:solidFill>
          <a:srgbClr val="DCCF73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600" b="1">
              <a:solidFill>
                <a:schemeClr val="tx1"/>
              </a:solidFill>
            </a:rPr>
            <a:t>Prirodzená odolnosť včiel:</a:t>
          </a:r>
          <a:r>
            <a:rPr lang="sk-SK" sz="1600">
              <a:solidFill>
                <a:schemeClr val="tx1"/>
              </a:solidFill>
            </a:rPr>
            <a:t> Včely medonosné vykazujú určitú mieru prirodzenej obrany:</a:t>
          </a:r>
        </a:p>
      </dgm:t>
    </dgm:pt>
    <dgm:pt modelId="{19795E7A-0837-4405-8017-BA2465F065B8}" type="parTrans" cxnId="{A04C3B88-0932-4E0C-B2F3-CE02C742643B}">
      <dgm:prSet/>
      <dgm:spPr/>
      <dgm:t>
        <a:bodyPr/>
        <a:lstStyle/>
        <a:p>
          <a:endParaRPr lang="sk-SK" sz="2000"/>
        </a:p>
      </dgm:t>
    </dgm:pt>
    <dgm:pt modelId="{1E27806A-6D46-4B3B-8DF1-4AA45EE35F0D}" type="sibTrans" cxnId="{A04C3B88-0932-4E0C-B2F3-CE02C742643B}">
      <dgm:prSet/>
      <dgm:spPr/>
      <dgm:t>
        <a:bodyPr/>
        <a:lstStyle/>
        <a:p>
          <a:endParaRPr lang="sk-SK" sz="2000"/>
        </a:p>
      </dgm:t>
    </dgm:pt>
    <dgm:pt modelId="{2778894E-870D-4C24-8CFF-0E8606A97F9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Behaviorálne schopnosti (napr. hygienické správanie) a schopnosť udržiavať čistotu v úli (Korený 2020).</a:t>
          </a:r>
        </a:p>
      </dgm:t>
    </dgm:pt>
    <dgm:pt modelId="{389D69DE-979E-4097-AF35-66F65342943C}" type="parTrans" cxnId="{F5B0B8C4-5745-4DF9-80E9-B5A8603E4AE1}">
      <dgm:prSet/>
      <dgm:spPr/>
      <dgm:t>
        <a:bodyPr/>
        <a:lstStyle/>
        <a:p>
          <a:endParaRPr lang="sk-SK" sz="2000"/>
        </a:p>
      </dgm:t>
    </dgm:pt>
    <dgm:pt modelId="{5CDA41DB-6A8E-4248-8FDF-A1926D7B140D}" type="sibTrans" cxnId="{F5B0B8C4-5745-4DF9-80E9-B5A8603E4AE1}">
      <dgm:prSet/>
      <dgm:spPr/>
      <dgm:t>
        <a:bodyPr/>
        <a:lstStyle/>
        <a:p>
          <a:endParaRPr lang="sk-SK" sz="2000"/>
        </a:p>
      </dgm:t>
    </dgm:pt>
    <dgm:pt modelId="{33BF7905-C7E7-46D4-895B-B0832B7FFCF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200"/>
            <a:t>Tieto správania preukázateľne znižujú schopnosť reprodukcie </a:t>
          </a:r>
          <a:r>
            <a:rPr lang="sk-SK" sz="1200" i="1"/>
            <a:t>V. destructor</a:t>
          </a:r>
          <a:r>
            <a:rPr lang="sk-SK" sz="1200"/>
            <a:t> v úľoch (Korená Hillayová et al. 2022).</a:t>
          </a:r>
        </a:p>
      </dgm:t>
    </dgm:pt>
    <dgm:pt modelId="{DC6A79DB-3860-401B-A6A9-064AEAF61863}" type="parTrans" cxnId="{78EAFCFA-4666-46CF-9EA5-5D1EB9C9960C}">
      <dgm:prSet/>
      <dgm:spPr/>
      <dgm:t>
        <a:bodyPr/>
        <a:lstStyle/>
        <a:p>
          <a:endParaRPr lang="sk-SK" sz="2000"/>
        </a:p>
      </dgm:t>
    </dgm:pt>
    <dgm:pt modelId="{CE9CFAB2-25A9-40D0-A0C4-90F582F98E54}" type="sibTrans" cxnId="{78EAFCFA-4666-46CF-9EA5-5D1EB9C9960C}">
      <dgm:prSet/>
      <dgm:spPr/>
      <dgm:t>
        <a:bodyPr/>
        <a:lstStyle/>
        <a:p>
          <a:endParaRPr lang="sk-SK" sz="2000"/>
        </a:p>
      </dgm:t>
    </dgm:pt>
    <dgm:pt modelId="{6355CF6B-DF08-4A12-9EA9-F10D4925F80D}" type="pres">
      <dgm:prSet presAssocID="{66B4F860-2F9A-4CF9-972E-3D9236116933}" presName="linear" presStyleCnt="0">
        <dgm:presLayoutVars>
          <dgm:animLvl val="lvl"/>
          <dgm:resizeHandles val="exact"/>
        </dgm:presLayoutVars>
      </dgm:prSet>
      <dgm:spPr/>
    </dgm:pt>
    <dgm:pt modelId="{D9A384CE-EEC5-48EF-B579-DE8319E4242B}" type="pres">
      <dgm:prSet presAssocID="{7EE39166-1DDA-4416-848D-4B3879CA8B7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60EDE62C-4603-40B8-BA7F-DF314C14F934}" type="pres">
      <dgm:prSet presAssocID="{51793C6E-1149-4F5B-934B-7235269A0950}" presName="spacer" presStyleCnt="0"/>
      <dgm:spPr/>
    </dgm:pt>
    <dgm:pt modelId="{8D8629E1-ADCE-453A-A25E-141397B8225D}" type="pres">
      <dgm:prSet presAssocID="{4FA44EB6-705C-4C06-8B73-8B2958AEDBA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BE8955EB-A933-43BD-8FBC-2A31EC008E1F}" type="pres">
      <dgm:prSet presAssocID="{BDA234E6-DBF1-47A9-8E33-7F2C2C750C9F}" presName="spacer" presStyleCnt="0"/>
      <dgm:spPr/>
    </dgm:pt>
    <dgm:pt modelId="{0E05401E-E0F6-4D91-A3A2-6BC7D9C52042}" type="pres">
      <dgm:prSet presAssocID="{5C6F7E63-3A2D-4403-B4F3-217493F917C8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6E5886D-7B3E-4E3C-A0C9-FC74B55FB8D6}" type="pres">
      <dgm:prSet presAssocID="{5C6F7E63-3A2D-4403-B4F3-217493F917C8}" presName="childText" presStyleLbl="revTx" presStyleIdx="0" presStyleCnt="4">
        <dgm:presLayoutVars>
          <dgm:bulletEnabled val="1"/>
        </dgm:presLayoutVars>
      </dgm:prSet>
      <dgm:spPr/>
    </dgm:pt>
    <dgm:pt modelId="{27C18917-831D-4CC6-B34D-F2D732BE649A}" type="pres">
      <dgm:prSet presAssocID="{AB83A15B-1492-4611-B03F-ED05838B099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CB727269-D239-4704-9095-87EB7C381717}" type="pres">
      <dgm:prSet presAssocID="{AB83A15B-1492-4611-B03F-ED05838B099A}" presName="childText" presStyleLbl="revTx" presStyleIdx="1" presStyleCnt="4">
        <dgm:presLayoutVars>
          <dgm:bulletEnabled val="1"/>
        </dgm:presLayoutVars>
      </dgm:prSet>
      <dgm:spPr/>
    </dgm:pt>
    <dgm:pt modelId="{7EBEB042-2C5F-4896-B5F9-7F4E0BC38A14}" type="pres">
      <dgm:prSet presAssocID="{56D8774C-08E7-4C58-B07F-569236858617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8ACD9F1-9B59-47E6-A60E-0056516C86F7}" type="pres">
      <dgm:prSet presAssocID="{EDD09147-C2B1-4159-946B-0A8AD30054DA}" presName="spacer" presStyleCnt="0"/>
      <dgm:spPr/>
    </dgm:pt>
    <dgm:pt modelId="{ADC68EA2-902D-455D-8000-AA0B83B83A41}" type="pres">
      <dgm:prSet presAssocID="{C80D0E50-CC9A-4F0B-8563-D78B4038BC94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3295586-EDAA-4117-B32E-B150AD3DEF44}" type="pres">
      <dgm:prSet presAssocID="{E84D8466-925B-4161-A615-FF142A48E890}" presName="spacer" presStyleCnt="0"/>
      <dgm:spPr/>
    </dgm:pt>
    <dgm:pt modelId="{298F3CA2-C815-478D-86E4-96FE854DF91D}" type="pres">
      <dgm:prSet presAssocID="{A7D75459-99BC-4091-8A95-A3D7C5577D0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17C7F63A-067A-49C8-8589-39CC7062D128}" type="pres">
      <dgm:prSet presAssocID="{A7D75459-99BC-4091-8A95-A3D7C5577D03}" presName="childText" presStyleLbl="revTx" presStyleIdx="2" presStyleCnt="4">
        <dgm:presLayoutVars>
          <dgm:bulletEnabled val="1"/>
        </dgm:presLayoutVars>
      </dgm:prSet>
      <dgm:spPr/>
    </dgm:pt>
    <dgm:pt modelId="{AFD39385-6B6C-47CB-9DBA-A8C8024E0073}" type="pres">
      <dgm:prSet presAssocID="{C161ED0A-5CAA-492A-8A17-5D92C50270C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E436E140-DD32-4489-A224-1998A2D26174}" type="pres">
      <dgm:prSet presAssocID="{CB3753EC-F101-42A4-868C-19ECFBA0B356}" presName="spacer" presStyleCnt="0"/>
      <dgm:spPr/>
    </dgm:pt>
    <dgm:pt modelId="{2FA3BE87-01B7-464C-980D-CFB72981DD52}" type="pres">
      <dgm:prSet presAssocID="{916E6C0A-63C7-4867-B1E8-8D8B7BC47F34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1BEE2834-2502-4CC5-BD49-DE538542FA41}" type="pres">
      <dgm:prSet presAssocID="{916E6C0A-63C7-4867-B1E8-8D8B7BC47F3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ACC2E05-EF18-4438-BC7E-9FCF2BD32931}" type="presOf" srcId="{66B4F860-2F9A-4CF9-972E-3D9236116933}" destId="{6355CF6B-DF08-4A12-9EA9-F10D4925F80D}" srcOrd="0" destOrd="0" presId="urn:microsoft.com/office/officeart/2005/8/layout/vList2"/>
    <dgm:cxn modelId="{81C96F07-AE36-41B0-B931-F231F1E94804}" srcId="{66B4F860-2F9A-4CF9-972E-3D9236116933}" destId="{C80D0E50-CC9A-4F0B-8563-D78B4038BC94}" srcOrd="5" destOrd="0" parTransId="{A5A6DF28-D70A-40FB-8D54-104709B1AF6E}" sibTransId="{E84D8466-925B-4161-A615-FF142A48E890}"/>
    <dgm:cxn modelId="{0D7C010D-D5B9-4F50-8EC5-2F82C1C94E73}" type="presOf" srcId="{56D8774C-08E7-4C58-B07F-569236858617}" destId="{7EBEB042-2C5F-4896-B5F9-7F4E0BC38A14}" srcOrd="0" destOrd="0" presId="urn:microsoft.com/office/officeart/2005/8/layout/vList2"/>
    <dgm:cxn modelId="{E7C21D13-B442-4D17-B3E5-49C25E6959BA}" srcId="{AB83A15B-1492-4611-B03F-ED05838B099A}" destId="{7234B12A-C6FC-422E-A808-78EE20D76C92}" srcOrd="1" destOrd="0" parTransId="{4D4A10BD-3AD8-495A-BEF2-08AF81E83755}" sibTransId="{88062C1D-E374-4EB2-980B-332FFEA81808}"/>
    <dgm:cxn modelId="{F2436E14-AF1E-4D48-8005-0B7008FDB36F}" srcId="{66B4F860-2F9A-4CF9-972E-3D9236116933}" destId="{C161ED0A-5CAA-492A-8A17-5D92C50270CF}" srcOrd="7" destOrd="0" parTransId="{DA73467F-65C9-4ADF-B1B1-4552DD6DC16C}" sibTransId="{CB3753EC-F101-42A4-868C-19ECFBA0B356}"/>
    <dgm:cxn modelId="{8E41FC14-1640-4378-9641-8C33A45500DA}" srcId="{66B4F860-2F9A-4CF9-972E-3D9236116933}" destId="{A7D75459-99BC-4091-8A95-A3D7C5577D03}" srcOrd="6" destOrd="0" parTransId="{A5F2E977-42CB-4B2F-8065-944B03F78EFE}" sibTransId="{5B16695D-9EA0-4068-8D5D-F94935FAF74B}"/>
    <dgm:cxn modelId="{1C0BE618-2F5C-454D-B239-C666BB0A0D2A}" srcId="{AB83A15B-1492-4611-B03F-ED05838B099A}" destId="{0CEAFDF5-A8DF-42CF-9398-F0DC42D0341C}" srcOrd="0" destOrd="0" parTransId="{FD49F072-C64A-4570-AEBC-413C346DEA47}" sibTransId="{31729AEC-118E-434D-85B7-2D74CC9C6F1E}"/>
    <dgm:cxn modelId="{C360F01A-B734-4209-943C-0084C6A55681}" type="presOf" srcId="{2F168D73-74DD-4985-8683-CA2A53D5A66D}" destId="{17C7F63A-067A-49C8-8589-39CC7062D128}" srcOrd="0" destOrd="0" presId="urn:microsoft.com/office/officeart/2005/8/layout/vList2"/>
    <dgm:cxn modelId="{4B99481B-3E81-435C-8823-EB18DD95E3CC}" srcId="{5C6F7E63-3A2D-4403-B4F3-217493F917C8}" destId="{F9173139-4860-44B4-88FD-56C67270E5BA}" srcOrd="2" destOrd="0" parTransId="{846C3D4F-86C4-49BF-B25F-960CF3119068}" sibTransId="{108EEE70-F0C6-4D52-ADB2-50ACDE20D4B8}"/>
    <dgm:cxn modelId="{41EB901D-869D-47B5-8E7D-3E64611A9438}" srcId="{66B4F860-2F9A-4CF9-972E-3D9236116933}" destId="{7EE39166-1DDA-4416-848D-4B3879CA8B72}" srcOrd="0" destOrd="0" parTransId="{D5A12708-C73A-4FAC-8FB9-DEC758DBF24E}" sibTransId="{51793C6E-1149-4F5B-934B-7235269A0950}"/>
    <dgm:cxn modelId="{5C32E31E-C5C8-4C22-B17E-3E626FD08F35}" type="presOf" srcId="{916E6C0A-63C7-4867-B1E8-8D8B7BC47F34}" destId="{2FA3BE87-01B7-464C-980D-CFB72981DD52}" srcOrd="0" destOrd="0" presId="urn:microsoft.com/office/officeart/2005/8/layout/vList2"/>
    <dgm:cxn modelId="{9A8C2624-2404-4105-9AF9-5866CE254FA9}" type="presOf" srcId="{C80D0E50-CC9A-4F0B-8563-D78B4038BC94}" destId="{ADC68EA2-902D-455D-8000-AA0B83B83A41}" srcOrd="0" destOrd="0" presId="urn:microsoft.com/office/officeart/2005/8/layout/vList2"/>
    <dgm:cxn modelId="{300A3C32-E67E-433A-AFFA-6996A5BB3209}" type="presOf" srcId="{2778894E-870D-4C24-8CFF-0E8606A97F96}" destId="{1BEE2834-2502-4CC5-BD49-DE538542FA41}" srcOrd="0" destOrd="0" presId="urn:microsoft.com/office/officeart/2005/8/layout/vList2"/>
    <dgm:cxn modelId="{BF44B63A-A195-4389-AFBD-4AC2679AA651}" srcId="{A7D75459-99BC-4091-8A95-A3D7C5577D03}" destId="{08F8F9A8-37FD-482F-B3E7-95C27F440236}" srcOrd="2" destOrd="0" parTransId="{BF8669C0-3302-4B60-92C7-942B7FA028DF}" sibTransId="{DC12A7B0-69B2-4BB0-8FCC-1DC0246DDCDD}"/>
    <dgm:cxn modelId="{F1619840-DA5C-44DE-815B-294EB286BA7A}" srcId="{A7D75459-99BC-4091-8A95-A3D7C5577D03}" destId="{2F168D73-74DD-4985-8683-CA2A53D5A66D}" srcOrd="0" destOrd="0" parTransId="{13354087-D544-4761-92CB-22ADA06A0020}" sibTransId="{E72FBBBE-C2D0-429A-9D63-57624215048E}"/>
    <dgm:cxn modelId="{01C93942-0B12-4CB3-B564-4F5EA8AA9ADC}" type="presOf" srcId="{08F8F9A8-37FD-482F-B3E7-95C27F440236}" destId="{17C7F63A-067A-49C8-8589-39CC7062D128}" srcOrd="0" destOrd="2" presId="urn:microsoft.com/office/officeart/2005/8/layout/vList2"/>
    <dgm:cxn modelId="{FBE74244-ED69-4295-B908-8CE0FA67678D}" srcId="{A7D75459-99BC-4091-8A95-A3D7C5577D03}" destId="{B59EBFDD-A1E4-414E-8AD2-B462CBD1C5FB}" srcOrd="3" destOrd="0" parTransId="{C2EE4980-0F66-45C0-9BB8-9F4EB97710CF}" sibTransId="{8D332EB4-5FCB-4AB8-AB9E-2409F1E64D97}"/>
    <dgm:cxn modelId="{59494265-ECE3-4708-8303-EB45E756721B}" srcId="{5C6F7E63-3A2D-4403-B4F3-217493F917C8}" destId="{3C530476-DA71-4374-93B9-D622132CC9EC}" srcOrd="1" destOrd="0" parTransId="{071A3094-0C14-4EF5-96B0-38763497171C}" sibTransId="{BD3313BA-F8A4-4CD3-AB8F-537497CDDFA0}"/>
    <dgm:cxn modelId="{91820348-D47F-49D1-BA91-960BE1BC67AA}" type="presOf" srcId="{B59EBFDD-A1E4-414E-8AD2-B462CBD1C5FB}" destId="{17C7F63A-067A-49C8-8589-39CC7062D128}" srcOrd="0" destOrd="3" presId="urn:microsoft.com/office/officeart/2005/8/layout/vList2"/>
    <dgm:cxn modelId="{E92DF968-1959-480D-8EB9-5AAC725F9C64}" type="presOf" srcId="{C161ED0A-5CAA-492A-8A17-5D92C50270CF}" destId="{AFD39385-6B6C-47CB-9DBA-A8C8024E0073}" srcOrd="0" destOrd="0" presId="urn:microsoft.com/office/officeart/2005/8/layout/vList2"/>
    <dgm:cxn modelId="{CDD8EF6B-E509-4DCF-92EF-8C0708DE19DC}" srcId="{5C6F7E63-3A2D-4403-B4F3-217493F917C8}" destId="{0D20C624-47DE-4EB6-AD0D-11DA284BD4C5}" srcOrd="0" destOrd="0" parTransId="{ACD29428-51BC-45AB-98B2-AFF6BB6D3629}" sibTransId="{55F716F4-C7D1-4C30-8997-A47CDFE5EF35}"/>
    <dgm:cxn modelId="{A4346E4E-1D4A-4872-A792-658E3DBBA97F}" srcId="{66B4F860-2F9A-4CF9-972E-3D9236116933}" destId="{AB83A15B-1492-4611-B03F-ED05838B099A}" srcOrd="3" destOrd="0" parTransId="{C8AEF325-15D8-4802-BA27-B02EE933A324}" sibTransId="{25897C8F-A772-4015-85A8-BE1AA4092F65}"/>
    <dgm:cxn modelId="{521D2B6F-D48A-47FB-805B-AE146E2B9513}" type="presOf" srcId="{5C6F7E63-3A2D-4403-B4F3-217493F917C8}" destId="{0E05401E-E0F6-4D91-A3A2-6BC7D9C52042}" srcOrd="0" destOrd="0" presId="urn:microsoft.com/office/officeart/2005/8/layout/vList2"/>
    <dgm:cxn modelId="{7A67DE7A-3260-4D93-A946-7E250BDD18E3}" type="presOf" srcId="{4FA44EB6-705C-4C06-8B73-8B2958AEDBAC}" destId="{8D8629E1-ADCE-453A-A25E-141397B8225D}" srcOrd="0" destOrd="0" presId="urn:microsoft.com/office/officeart/2005/8/layout/vList2"/>
    <dgm:cxn modelId="{40B21A82-9E6E-4158-BDDE-13683C3E876B}" srcId="{66B4F860-2F9A-4CF9-972E-3D9236116933}" destId="{5C6F7E63-3A2D-4403-B4F3-217493F917C8}" srcOrd="2" destOrd="0" parTransId="{6ECFAAA4-62E9-4C65-8830-C1F9FFAE1F47}" sibTransId="{639C63E1-9167-4527-BEBC-CAFC3B3AA26E}"/>
    <dgm:cxn modelId="{A04C3B88-0932-4E0C-B2F3-CE02C742643B}" srcId="{66B4F860-2F9A-4CF9-972E-3D9236116933}" destId="{916E6C0A-63C7-4867-B1E8-8D8B7BC47F34}" srcOrd="8" destOrd="0" parTransId="{19795E7A-0837-4405-8017-BA2465F065B8}" sibTransId="{1E27806A-6D46-4B3B-8DF1-4AA45EE35F0D}"/>
    <dgm:cxn modelId="{FF4F4D8F-8003-4B60-971C-D07A43CC1700}" type="presOf" srcId="{0CEAFDF5-A8DF-42CF-9398-F0DC42D0341C}" destId="{CB727269-D239-4704-9095-87EB7C381717}" srcOrd="0" destOrd="0" presId="urn:microsoft.com/office/officeart/2005/8/layout/vList2"/>
    <dgm:cxn modelId="{F1B91CA3-0BE1-4F4D-A2DA-54AD207DB88F}" type="presOf" srcId="{0D20C624-47DE-4EB6-AD0D-11DA284BD4C5}" destId="{56E5886D-7B3E-4E3C-A0C9-FC74B55FB8D6}" srcOrd="0" destOrd="0" presId="urn:microsoft.com/office/officeart/2005/8/layout/vList2"/>
    <dgm:cxn modelId="{BA8177A4-0279-468F-BC21-A2D7055EF027}" type="presOf" srcId="{AB83A15B-1492-4611-B03F-ED05838B099A}" destId="{27C18917-831D-4CC6-B34D-F2D732BE649A}" srcOrd="0" destOrd="0" presId="urn:microsoft.com/office/officeart/2005/8/layout/vList2"/>
    <dgm:cxn modelId="{B3299BA7-0EC9-4B8B-AC69-5206A5C7F1A7}" srcId="{66B4F860-2F9A-4CF9-972E-3D9236116933}" destId="{4FA44EB6-705C-4C06-8B73-8B2958AEDBAC}" srcOrd="1" destOrd="0" parTransId="{4CCFF098-0524-426B-BE59-98739F64BA89}" sibTransId="{BDA234E6-DBF1-47A9-8E33-7F2C2C750C9F}"/>
    <dgm:cxn modelId="{7FCB30AF-3848-4D62-82B1-D6E45B55437E}" type="presOf" srcId="{7EE39166-1DDA-4416-848D-4B3879CA8B72}" destId="{D9A384CE-EEC5-48EF-B579-DE8319E4242B}" srcOrd="0" destOrd="0" presId="urn:microsoft.com/office/officeart/2005/8/layout/vList2"/>
    <dgm:cxn modelId="{1F060FB6-C8C0-4BB7-8F2B-DF7B2D7571CB}" type="presOf" srcId="{A7D75459-99BC-4091-8A95-A3D7C5577D03}" destId="{298F3CA2-C815-478D-86E4-96FE854DF91D}" srcOrd="0" destOrd="0" presId="urn:microsoft.com/office/officeart/2005/8/layout/vList2"/>
    <dgm:cxn modelId="{A52E44BC-5BC1-4960-8A33-808A6D3C3252}" type="presOf" srcId="{7234B12A-C6FC-422E-A808-78EE20D76C92}" destId="{CB727269-D239-4704-9095-87EB7C381717}" srcOrd="0" destOrd="1" presId="urn:microsoft.com/office/officeart/2005/8/layout/vList2"/>
    <dgm:cxn modelId="{FC068FBF-653A-4660-B6C8-C28A377B2CC5}" type="presOf" srcId="{F9173139-4860-44B4-88FD-56C67270E5BA}" destId="{56E5886D-7B3E-4E3C-A0C9-FC74B55FB8D6}" srcOrd="0" destOrd="2" presId="urn:microsoft.com/office/officeart/2005/8/layout/vList2"/>
    <dgm:cxn modelId="{B7C5A0BF-7369-4812-903F-491321701AF7}" type="presOf" srcId="{33BF7905-C7E7-46D4-895B-B0832B7FFCF2}" destId="{1BEE2834-2502-4CC5-BD49-DE538542FA41}" srcOrd="0" destOrd="1" presId="urn:microsoft.com/office/officeart/2005/8/layout/vList2"/>
    <dgm:cxn modelId="{F5B0B8C4-5745-4DF9-80E9-B5A8603E4AE1}" srcId="{916E6C0A-63C7-4867-B1E8-8D8B7BC47F34}" destId="{2778894E-870D-4C24-8CFF-0E8606A97F96}" srcOrd="0" destOrd="0" parTransId="{389D69DE-979E-4097-AF35-66F65342943C}" sibTransId="{5CDA41DB-6A8E-4248-8FDF-A1926D7B140D}"/>
    <dgm:cxn modelId="{B704ACC9-7BA1-490B-A986-B3A87ACAE9FF}" type="presOf" srcId="{3C530476-DA71-4374-93B9-D622132CC9EC}" destId="{56E5886D-7B3E-4E3C-A0C9-FC74B55FB8D6}" srcOrd="0" destOrd="1" presId="urn:microsoft.com/office/officeart/2005/8/layout/vList2"/>
    <dgm:cxn modelId="{F93774D8-3863-4CCB-AA12-7812E22243B3}" type="presOf" srcId="{99A9F22B-5F15-44D5-B9EA-CD710D049F04}" destId="{17C7F63A-067A-49C8-8589-39CC7062D128}" srcOrd="0" destOrd="1" presId="urn:microsoft.com/office/officeart/2005/8/layout/vList2"/>
    <dgm:cxn modelId="{D46905E5-6B60-4F33-89F1-DC9827B2E334}" srcId="{A7D75459-99BC-4091-8A95-A3D7C5577D03}" destId="{99A9F22B-5F15-44D5-B9EA-CD710D049F04}" srcOrd="1" destOrd="0" parTransId="{AF30BCED-6081-4841-B55A-B66313F44050}" sibTransId="{3DC10266-A677-41A7-9002-467A8BA55A1D}"/>
    <dgm:cxn modelId="{EDFF4DF8-4F6B-4836-8B6B-0BA8297574CB}" srcId="{66B4F860-2F9A-4CF9-972E-3D9236116933}" destId="{56D8774C-08E7-4C58-B07F-569236858617}" srcOrd="4" destOrd="0" parTransId="{CCC81C08-E77F-4352-85EE-03A3D14F363B}" sibTransId="{EDD09147-C2B1-4159-946B-0A8AD30054DA}"/>
    <dgm:cxn modelId="{78EAFCFA-4666-46CF-9EA5-5D1EB9C9960C}" srcId="{916E6C0A-63C7-4867-B1E8-8D8B7BC47F34}" destId="{33BF7905-C7E7-46D4-895B-B0832B7FFCF2}" srcOrd="1" destOrd="0" parTransId="{DC6A79DB-3860-401B-A6A9-064AEAF61863}" sibTransId="{CE9CFAB2-25A9-40D0-A0C4-90F582F98E54}"/>
    <dgm:cxn modelId="{F21EDB21-7F21-4C7F-B743-3393A51A1BB1}" type="presParOf" srcId="{6355CF6B-DF08-4A12-9EA9-F10D4925F80D}" destId="{D9A384CE-EEC5-48EF-B579-DE8319E4242B}" srcOrd="0" destOrd="0" presId="urn:microsoft.com/office/officeart/2005/8/layout/vList2"/>
    <dgm:cxn modelId="{FC3C521D-A4E4-4CD1-B6EE-E9623CE1FC0F}" type="presParOf" srcId="{6355CF6B-DF08-4A12-9EA9-F10D4925F80D}" destId="{60EDE62C-4603-40B8-BA7F-DF314C14F934}" srcOrd="1" destOrd="0" presId="urn:microsoft.com/office/officeart/2005/8/layout/vList2"/>
    <dgm:cxn modelId="{30477746-DDA1-4EB3-918A-50F396FADEF8}" type="presParOf" srcId="{6355CF6B-DF08-4A12-9EA9-F10D4925F80D}" destId="{8D8629E1-ADCE-453A-A25E-141397B8225D}" srcOrd="2" destOrd="0" presId="urn:microsoft.com/office/officeart/2005/8/layout/vList2"/>
    <dgm:cxn modelId="{A22155B9-C0FA-4656-927F-36557EC5AADA}" type="presParOf" srcId="{6355CF6B-DF08-4A12-9EA9-F10D4925F80D}" destId="{BE8955EB-A933-43BD-8FBC-2A31EC008E1F}" srcOrd="3" destOrd="0" presId="urn:microsoft.com/office/officeart/2005/8/layout/vList2"/>
    <dgm:cxn modelId="{EE0054EE-D719-475D-AD85-99540A8A2100}" type="presParOf" srcId="{6355CF6B-DF08-4A12-9EA9-F10D4925F80D}" destId="{0E05401E-E0F6-4D91-A3A2-6BC7D9C52042}" srcOrd="4" destOrd="0" presId="urn:microsoft.com/office/officeart/2005/8/layout/vList2"/>
    <dgm:cxn modelId="{50B6A0B5-1D69-49DD-A181-A259FCD33876}" type="presParOf" srcId="{6355CF6B-DF08-4A12-9EA9-F10D4925F80D}" destId="{56E5886D-7B3E-4E3C-A0C9-FC74B55FB8D6}" srcOrd="5" destOrd="0" presId="urn:microsoft.com/office/officeart/2005/8/layout/vList2"/>
    <dgm:cxn modelId="{339B60D1-4D58-4A4A-878B-5EDADDCDC41F}" type="presParOf" srcId="{6355CF6B-DF08-4A12-9EA9-F10D4925F80D}" destId="{27C18917-831D-4CC6-B34D-F2D732BE649A}" srcOrd="6" destOrd="0" presId="urn:microsoft.com/office/officeart/2005/8/layout/vList2"/>
    <dgm:cxn modelId="{D9218FD2-C66B-448D-9614-15AE52F8D3FB}" type="presParOf" srcId="{6355CF6B-DF08-4A12-9EA9-F10D4925F80D}" destId="{CB727269-D239-4704-9095-87EB7C381717}" srcOrd="7" destOrd="0" presId="urn:microsoft.com/office/officeart/2005/8/layout/vList2"/>
    <dgm:cxn modelId="{AE20F870-08E0-45FA-A853-98A6BAE500D9}" type="presParOf" srcId="{6355CF6B-DF08-4A12-9EA9-F10D4925F80D}" destId="{7EBEB042-2C5F-4896-B5F9-7F4E0BC38A14}" srcOrd="8" destOrd="0" presId="urn:microsoft.com/office/officeart/2005/8/layout/vList2"/>
    <dgm:cxn modelId="{D586E4FD-E2C2-48E6-BFF6-5C6EE2500177}" type="presParOf" srcId="{6355CF6B-DF08-4A12-9EA9-F10D4925F80D}" destId="{68ACD9F1-9B59-47E6-A60E-0056516C86F7}" srcOrd="9" destOrd="0" presId="urn:microsoft.com/office/officeart/2005/8/layout/vList2"/>
    <dgm:cxn modelId="{8BD98BFE-CB87-469F-97F6-12594BE6A884}" type="presParOf" srcId="{6355CF6B-DF08-4A12-9EA9-F10D4925F80D}" destId="{ADC68EA2-902D-455D-8000-AA0B83B83A41}" srcOrd="10" destOrd="0" presId="urn:microsoft.com/office/officeart/2005/8/layout/vList2"/>
    <dgm:cxn modelId="{A6E931B0-1BF9-4766-A4CB-A27A5D3E43A6}" type="presParOf" srcId="{6355CF6B-DF08-4A12-9EA9-F10D4925F80D}" destId="{A3295586-EDAA-4117-B32E-B150AD3DEF44}" srcOrd="11" destOrd="0" presId="urn:microsoft.com/office/officeart/2005/8/layout/vList2"/>
    <dgm:cxn modelId="{79756ECD-DB53-46C4-8B90-BA4C4731FA3C}" type="presParOf" srcId="{6355CF6B-DF08-4A12-9EA9-F10D4925F80D}" destId="{298F3CA2-C815-478D-86E4-96FE854DF91D}" srcOrd="12" destOrd="0" presId="urn:microsoft.com/office/officeart/2005/8/layout/vList2"/>
    <dgm:cxn modelId="{9A4BB5B6-4470-4E97-8FC2-CD18749DFEF6}" type="presParOf" srcId="{6355CF6B-DF08-4A12-9EA9-F10D4925F80D}" destId="{17C7F63A-067A-49C8-8589-39CC7062D128}" srcOrd="13" destOrd="0" presId="urn:microsoft.com/office/officeart/2005/8/layout/vList2"/>
    <dgm:cxn modelId="{6BFBFC66-39FF-4353-A589-18DF9FCD8892}" type="presParOf" srcId="{6355CF6B-DF08-4A12-9EA9-F10D4925F80D}" destId="{AFD39385-6B6C-47CB-9DBA-A8C8024E0073}" srcOrd="14" destOrd="0" presId="urn:microsoft.com/office/officeart/2005/8/layout/vList2"/>
    <dgm:cxn modelId="{B8CB166B-01B5-4038-AE6C-31CA5CFD44FB}" type="presParOf" srcId="{6355CF6B-DF08-4A12-9EA9-F10D4925F80D}" destId="{E436E140-DD32-4489-A224-1998A2D26174}" srcOrd="15" destOrd="0" presId="urn:microsoft.com/office/officeart/2005/8/layout/vList2"/>
    <dgm:cxn modelId="{A7134F31-C8D7-4FAC-B146-7445D437B3C0}" type="presParOf" srcId="{6355CF6B-DF08-4A12-9EA9-F10D4925F80D}" destId="{2FA3BE87-01B7-464C-980D-CFB72981DD52}" srcOrd="16" destOrd="0" presId="urn:microsoft.com/office/officeart/2005/8/layout/vList2"/>
    <dgm:cxn modelId="{4CF01481-085C-459E-ACF1-9C944BF1BBBA}" type="presParOf" srcId="{6355CF6B-DF08-4A12-9EA9-F10D4925F80D}" destId="{1BEE2834-2502-4CC5-BD49-DE538542FA41}" srcOrd="1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84CE-EEC5-48EF-B579-DE8319E4242B}">
      <dsp:nvSpPr>
        <dsp:cNvPr id="0" name=""/>
        <dsp:cNvSpPr/>
      </dsp:nvSpPr>
      <dsp:spPr>
        <a:xfrm>
          <a:off x="0" y="3466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>
              <a:solidFill>
                <a:schemeClr val="tx1"/>
              </a:solidFill>
            </a:rPr>
            <a:t>Prevencia</a:t>
          </a:r>
        </a:p>
      </dsp:txBody>
      <dsp:txXfrm>
        <a:off x="18333" y="21799"/>
        <a:ext cx="8953495" cy="338886"/>
      </dsp:txXfrm>
    </dsp:sp>
    <dsp:sp modelId="{8D8629E1-ADCE-453A-A25E-141397B8225D}">
      <dsp:nvSpPr>
        <dsp:cNvPr id="0" name=""/>
        <dsp:cNvSpPr/>
      </dsp:nvSpPr>
      <dsp:spPr>
        <a:xfrm>
          <a:off x="0" y="393025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600" kern="1200">
              <a:solidFill>
                <a:schemeClr val="tx1"/>
              </a:solidFill>
            </a:rPr>
            <a:t>Cieľ: Zabrániť príchodu škodcov do sledovanej oblasti.</a:t>
          </a:r>
        </a:p>
      </dsp:txBody>
      <dsp:txXfrm>
        <a:off x="18333" y="411358"/>
        <a:ext cx="8953495" cy="338886"/>
      </dsp:txXfrm>
    </dsp:sp>
    <dsp:sp modelId="{0E05401E-E0F6-4D91-A3A2-6BC7D9C52042}">
      <dsp:nvSpPr>
        <dsp:cNvPr id="0" name=""/>
        <dsp:cNvSpPr/>
      </dsp:nvSpPr>
      <dsp:spPr>
        <a:xfrm>
          <a:off x="0" y="782584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600" b="1" kern="1200">
              <a:solidFill>
                <a:schemeClr val="tx1"/>
              </a:solidFill>
            </a:rPr>
            <a:t>Obmedzenia:</a:t>
          </a:r>
          <a:endParaRPr lang="sk-SK" sz="1600" kern="1200">
            <a:solidFill>
              <a:schemeClr val="tx1"/>
            </a:solidFill>
          </a:endParaRPr>
        </a:p>
      </dsp:txBody>
      <dsp:txXfrm>
        <a:off x="18333" y="800917"/>
        <a:ext cx="8953495" cy="338886"/>
      </dsp:txXfrm>
    </dsp:sp>
    <dsp:sp modelId="{56E5886D-7B3E-4E3C-A0C9-FC74B55FB8D6}">
      <dsp:nvSpPr>
        <dsp:cNvPr id="0" name=""/>
        <dsp:cNvSpPr/>
      </dsp:nvSpPr>
      <dsp:spPr>
        <a:xfrm>
          <a:off x="0" y="1158137"/>
          <a:ext cx="8990161" cy="76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3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i="1" kern="1200"/>
            <a:t>Varroa</a:t>
          </a:r>
          <a:r>
            <a:rPr lang="sk-SK" sz="1200" kern="1200"/>
            <a:t> je už prítomná vo väčšine sveta, takže úplná prevencia je takmer nemožná (Boncristiani et al. 2021).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i="1" kern="1200"/>
            <a:t>Varroa destructor</a:t>
          </a:r>
          <a:r>
            <a:rPr lang="sk-SK" sz="1200" kern="1200"/>
            <a:t> je obligátny parazit, živí sa hemolymfou a tukovými tkanivami včiel a rozmnožuje sa výlučne v ich plode (Rosenkranz et al. 2010).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Včelári nemôžu prirodzene eliminovať podmienky, ktoré </a:t>
          </a:r>
          <a:r>
            <a:rPr lang="sk-SK" sz="1200" i="1" kern="1200"/>
            <a:t>Varroa</a:t>
          </a:r>
          <a:r>
            <a:rPr lang="sk-SK" sz="1200" kern="1200"/>
            <a:t> priťahujú (Korený 2020).</a:t>
          </a:r>
        </a:p>
      </dsp:txBody>
      <dsp:txXfrm>
        <a:off x="0" y="1158137"/>
        <a:ext cx="8990161" cy="765111"/>
      </dsp:txXfrm>
    </dsp:sp>
    <dsp:sp modelId="{27C18917-831D-4CC6-B34D-F2D732BE649A}">
      <dsp:nvSpPr>
        <dsp:cNvPr id="0" name=""/>
        <dsp:cNvSpPr/>
      </dsp:nvSpPr>
      <dsp:spPr>
        <a:xfrm>
          <a:off x="0" y="1923248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600" b="1" kern="1200">
              <a:solidFill>
                <a:schemeClr val="tx1"/>
              </a:solidFill>
            </a:rPr>
            <a:t>Možné preventívne opatrenia:</a:t>
          </a:r>
          <a:r>
            <a:rPr lang="sk-SK" sz="1600" kern="1200">
              <a:solidFill>
                <a:schemeClr val="tx1"/>
              </a:solidFill>
            </a:rPr>
            <a:t> Zníženie šírenia roztočov medzi úľmi prostredníctvom:</a:t>
          </a:r>
        </a:p>
      </dsp:txBody>
      <dsp:txXfrm>
        <a:off x="18333" y="1941581"/>
        <a:ext cx="8953495" cy="338886"/>
      </dsp:txXfrm>
    </dsp:sp>
    <dsp:sp modelId="{CB727269-D239-4704-9095-87EB7C381717}">
      <dsp:nvSpPr>
        <dsp:cNvPr id="0" name=""/>
        <dsp:cNvSpPr/>
      </dsp:nvSpPr>
      <dsp:spPr>
        <a:xfrm>
          <a:off x="0" y="2298801"/>
          <a:ext cx="8990161" cy="39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3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Správneho manažmentu kontroly včelstiev.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Regulácie pohybu včiel medzi oblasťami.</a:t>
          </a:r>
        </a:p>
      </dsp:txBody>
      <dsp:txXfrm>
        <a:off x="0" y="2298801"/>
        <a:ext cx="8990161" cy="392623"/>
      </dsp:txXfrm>
    </dsp:sp>
    <dsp:sp modelId="{7EBEB042-2C5F-4896-B5F9-7F4E0BC38A14}">
      <dsp:nvSpPr>
        <dsp:cNvPr id="0" name=""/>
        <dsp:cNvSpPr/>
      </dsp:nvSpPr>
      <dsp:spPr>
        <a:xfrm>
          <a:off x="0" y="2691424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>
              <a:solidFill>
                <a:schemeClr val="tx1"/>
              </a:solidFill>
            </a:rPr>
            <a:t>Manažment</a:t>
          </a:r>
        </a:p>
      </dsp:txBody>
      <dsp:txXfrm>
        <a:off x="18333" y="2709757"/>
        <a:ext cx="8953495" cy="338886"/>
      </dsp:txXfrm>
    </dsp:sp>
    <dsp:sp modelId="{ADC68EA2-902D-455D-8000-AA0B83B83A41}">
      <dsp:nvSpPr>
        <dsp:cNvPr id="0" name=""/>
        <dsp:cNvSpPr/>
      </dsp:nvSpPr>
      <dsp:spPr>
        <a:xfrm>
          <a:off x="0" y="3080983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600" kern="1200">
              <a:solidFill>
                <a:schemeClr val="tx1"/>
              </a:solidFill>
            </a:rPr>
            <a:t>Cieľ: Kontrolné opatrenia používané po zistení roztoča alebo príznakov zamorenia.</a:t>
          </a:r>
        </a:p>
      </dsp:txBody>
      <dsp:txXfrm>
        <a:off x="18333" y="3099316"/>
        <a:ext cx="8953495" cy="338886"/>
      </dsp:txXfrm>
    </dsp:sp>
    <dsp:sp modelId="{298F3CA2-C815-478D-86E4-96FE854DF91D}">
      <dsp:nvSpPr>
        <dsp:cNvPr id="0" name=""/>
        <dsp:cNvSpPr/>
      </dsp:nvSpPr>
      <dsp:spPr>
        <a:xfrm>
          <a:off x="0" y="3470542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600" b="1" kern="1200">
              <a:solidFill>
                <a:schemeClr val="tx1"/>
              </a:solidFill>
            </a:rPr>
            <a:t>Zahŕňa širšie spektrum metód:</a:t>
          </a:r>
          <a:endParaRPr lang="sk-SK" sz="1600" kern="1200">
            <a:solidFill>
              <a:schemeClr val="tx1"/>
            </a:solidFill>
          </a:endParaRPr>
        </a:p>
      </dsp:txBody>
      <dsp:txXfrm>
        <a:off x="18333" y="3488875"/>
        <a:ext cx="8953495" cy="338886"/>
      </dsp:txXfrm>
    </dsp:sp>
    <dsp:sp modelId="{17C7F63A-067A-49C8-8589-39CC7062D128}">
      <dsp:nvSpPr>
        <dsp:cNvPr id="0" name=""/>
        <dsp:cNvSpPr/>
      </dsp:nvSpPr>
      <dsp:spPr>
        <a:xfrm>
          <a:off x="0" y="3846095"/>
          <a:ext cx="8990161" cy="805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3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Hygienické postupy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Mechanické postupy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Biologické postupy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Chemické postupy</a:t>
          </a:r>
        </a:p>
      </dsp:txBody>
      <dsp:txXfrm>
        <a:off x="0" y="3846095"/>
        <a:ext cx="8990161" cy="805380"/>
      </dsp:txXfrm>
    </dsp:sp>
    <dsp:sp modelId="{AFD39385-6B6C-47CB-9DBA-A8C8024E0073}">
      <dsp:nvSpPr>
        <dsp:cNvPr id="0" name=""/>
        <dsp:cNvSpPr/>
      </dsp:nvSpPr>
      <dsp:spPr>
        <a:xfrm>
          <a:off x="0" y="4651475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600" b="1" kern="1200">
              <a:solidFill>
                <a:schemeClr val="tx1"/>
              </a:solidFill>
            </a:rPr>
            <a:t>Súčasný dôraz:</a:t>
          </a:r>
          <a:r>
            <a:rPr lang="sk-SK" sz="1600" kern="1200">
              <a:solidFill>
                <a:schemeClr val="tx1"/>
              </a:solidFill>
            </a:rPr>
            <a:t> Keďže </a:t>
          </a:r>
          <a:r>
            <a:rPr lang="sk-SK" sz="1600" i="1" kern="1200">
              <a:solidFill>
                <a:schemeClr val="tx1"/>
              </a:solidFill>
            </a:rPr>
            <a:t>Varroa</a:t>
          </a:r>
          <a:r>
            <a:rPr lang="sk-SK" sz="1600" kern="1200">
              <a:solidFill>
                <a:schemeClr val="tx1"/>
              </a:solidFill>
            </a:rPr>
            <a:t> je už široko rozšírená, hlavný dôraz sa musí klásť na efektívny manažment.</a:t>
          </a:r>
        </a:p>
      </dsp:txBody>
      <dsp:txXfrm>
        <a:off x="18333" y="4669808"/>
        <a:ext cx="8953495" cy="338886"/>
      </dsp:txXfrm>
    </dsp:sp>
    <dsp:sp modelId="{2FA3BE87-01B7-464C-980D-CFB72981DD52}">
      <dsp:nvSpPr>
        <dsp:cNvPr id="0" name=""/>
        <dsp:cNvSpPr/>
      </dsp:nvSpPr>
      <dsp:spPr>
        <a:xfrm>
          <a:off x="0" y="5041035"/>
          <a:ext cx="8990161" cy="375552"/>
        </a:xfrm>
        <a:prstGeom prst="roundRect">
          <a:avLst/>
        </a:prstGeom>
        <a:solidFill>
          <a:srgbClr val="DC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k-SK" sz="1600" b="1" kern="1200">
              <a:solidFill>
                <a:schemeClr val="tx1"/>
              </a:solidFill>
            </a:rPr>
            <a:t>Prirodzená odolnosť včiel:</a:t>
          </a:r>
          <a:r>
            <a:rPr lang="sk-SK" sz="1600" kern="1200">
              <a:solidFill>
                <a:schemeClr val="tx1"/>
              </a:solidFill>
            </a:rPr>
            <a:t> Včely medonosné vykazujú určitú mieru prirodzenej obrany:</a:t>
          </a:r>
        </a:p>
      </dsp:txBody>
      <dsp:txXfrm>
        <a:off x="18333" y="5059368"/>
        <a:ext cx="8953495" cy="338886"/>
      </dsp:txXfrm>
    </dsp:sp>
    <dsp:sp modelId="{1BEE2834-2502-4CC5-BD49-DE538542FA41}">
      <dsp:nvSpPr>
        <dsp:cNvPr id="0" name=""/>
        <dsp:cNvSpPr/>
      </dsp:nvSpPr>
      <dsp:spPr>
        <a:xfrm>
          <a:off x="0" y="5416587"/>
          <a:ext cx="8990161" cy="39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3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Behaviorálne schopnosti (napr. hygienické správanie) a schopnosť udržiavať čistotu v úli (Korený 2020).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k-SK" sz="1200" kern="1200"/>
            <a:t>Tieto správania preukázateľne znižujú schopnosť reprodukcie </a:t>
          </a:r>
          <a:r>
            <a:rPr lang="sk-SK" sz="1200" i="1" kern="1200"/>
            <a:t>V. destructor</a:t>
          </a:r>
          <a:r>
            <a:rPr lang="sk-SK" sz="1200" kern="1200"/>
            <a:t> v úľoch (Korená Hillayová et al. 2022).</a:t>
          </a:r>
        </a:p>
      </dsp:txBody>
      <dsp:txXfrm>
        <a:off x="0" y="5416587"/>
        <a:ext cx="8990161" cy="392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Kliknúť pre presun snímky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2000" spc="-1" strike="noStrike">
                <a:latin typeface="Arial"/>
              </a:rPr>
              <a:t>Kliknúť pre úpravu formátu poznámok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&lt;hlavička&gt;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39B6D58-F050-492A-84B1-D25366B83B90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rm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BCA7D9C-09BA-4BDC-96AB-664636B94C4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6382859-35B9-4CE6-BE8A-4628F9B483CC}" type="slidenum">
              <a:rPr b="0" lang="sk-SK" sz="1200" spc="-1" strike="noStrike">
                <a:latin typeface="Times New Roman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6C09092-DC13-4FB0-9BF5-C38428C221E5}" type="slidenum">
              <a:rPr b="0" lang="sk-SK" sz="1200" spc="-1" strike="noStrike">
                <a:latin typeface="Times New Roman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C2FB54D-9CF0-45D6-9822-5D52CC81C2BF}" type="slidenum">
              <a:rPr b="0" lang="sk-SK" sz="1200" spc="-1" strike="noStrike">
                <a:latin typeface="Times New Roman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975D790-7F9B-4B26-B60C-A8281182DE43}" type="slidenum">
              <a:rPr b="0" lang="sk-SK" sz="1200" spc="-1" strike="noStrike">
                <a:latin typeface="Times New Roman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E9E77F1-902B-4A66-B78E-EF4AE6C3E4F9}" type="slidenum">
              <a:rPr b="0" lang="sk-SK" sz="1200" spc="-1" strike="noStrike">
                <a:latin typeface="Times New Roman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62EFF2C-EDF2-4894-980A-509EAD4310B9}" type="slidenum">
              <a:rPr b="0" lang="sk-SK" sz="1200" spc="-1" strike="noStrike">
                <a:latin typeface="Times New Roman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71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56F88BA-DB8F-45D4-A25F-4DDB45474AC1}" type="slidenum">
              <a:rPr b="0" lang="sk-SK" sz="1200" spc="-1" strike="noStrike">
                <a:latin typeface="Times New Roman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74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290591E-10D6-4C8B-9254-3284B5EEE6BB}" type="slidenum">
              <a:rPr b="0" lang="sk-SK" sz="1200" spc="-1" strike="noStrike">
                <a:latin typeface="Times New Roman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79680" y="4776480"/>
            <a:ext cx="5437800" cy="3907800"/>
          </a:xfrm>
          <a:prstGeom prst="rect">
            <a:avLst/>
          </a:prstGeom>
        </p:spPr>
        <p:txBody>
          <a:bodyPr>
            <a:noAutofit/>
          </a:bodyPr>
          <a:p>
            <a:endParaRPr b="0" lang="sk-SK" sz="2000" spc="-1" strike="noStrike">
              <a:latin typeface="Arial"/>
            </a:endParaRPr>
          </a:p>
        </p:txBody>
      </p:sp>
      <p:sp>
        <p:nvSpPr>
          <p:cNvPr id="177" name="TextShape 3"/>
          <p:cNvSpPr txBox="1"/>
          <p:nvPr/>
        </p:nvSpPr>
        <p:spPr>
          <a:xfrm>
            <a:off x="3850560" y="94269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D1EF3B4-2B8D-4948-B137-575148DF5162}" type="slidenum">
              <a:rPr b="0" lang="sk-SK" sz="1200" spc="-1" strike="noStrike">
                <a:latin typeface="Times New Roman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942560" y="182556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3256560" y="182556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942560" y="409824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256560" y="409824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942560" y="182556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256560" y="182556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1942560" y="409824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3256560" y="4098240"/>
            <a:ext cx="1251000" cy="20750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alibri Light"/>
              </a:rPr>
              <a:t>Kliknutím upravte štýl predlohy nadpisu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Kliknite sem a upravte štýly predlohy textu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Tretia úroveň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Štvrtá úroveň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Piata úroveň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1600" spc="-1" strike="noStrike">
                <a:solidFill>
                  <a:srgbClr val="000000"/>
                </a:solidFill>
                <a:latin typeface="Calibri"/>
              </a:rPr>
              <a:t>Kliknite sem a upravte štýly predlohy textu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B3F051B-624F-4222-A5F2-21F71F250698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8. 9. 2025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967959B-C17E-4A7F-AD4A-41D971B0588D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Calibri Light"/>
              </a:rPr>
              <a:t>Kliknutím upravte štýl predlohy nadpisu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Kliknite sem a upravte štýly predlohy textu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Tretia úroveň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Štvrtá úroveň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Piata úroveň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Kliknite sem a upravte štýly predlohy textu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Tretia úroveň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Štvrtá úroveň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Piata úroveň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429A9A2-E631-4B2C-8A3D-F58A6B4BF5DC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8. 9. 2025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D63B7B0-CF11-4B85-83DD-AD8F9EC8DAD1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6.xml"/><Relationship Id="rId8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643280" y="2714760"/>
            <a:ext cx="4436280" cy="3642840"/>
          </a:xfrm>
          <a:prstGeom prst="rect">
            <a:avLst/>
          </a:prstGeom>
          <a:blipFill rotWithShape="0">
            <a:blip r:embed="rId1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TextShape 2"/>
          <p:cNvSpPr txBox="1"/>
          <p:nvPr/>
        </p:nvSpPr>
        <p:spPr>
          <a:xfrm>
            <a:off x="1835280" y="0"/>
            <a:ext cx="5555880" cy="1356840"/>
          </a:xfrm>
          <a:prstGeom prst="rect">
            <a:avLst/>
          </a:prstGeom>
          <a:solidFill>
            <a:srgbClr val="dccf73"/>
          </a:solidFill>
          <a:ln w="0">
            <a:solidFill>
              <a:srgbClr val="000000"/>
            </a:solidFill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Projekt R2:</a:t>
            </a:r>
            <a:br/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ENVIHERB 09I03-03-V04-00380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0" y="1357200"/>
            <a:ext cx="9143640" cy="5500440"/>
          </a:xfrm>
          <a:prstGeom prst="rect">
            <a:avLst/>
          </a:prstGeom>
          <a:noFill/>
          <a:ln w="38160">
            <a:solidFill>
              <a:srgbClr val="dccf73"/>
            </a:solidFill>
            <a:round/>
          </a:ln>
        </p:spPr>
        <p:txBody>
          <a:bodyPr>
            <a:noAutofit/>
          </a:bodyPr>
          <a:p>
            <a:pPr algn="ctr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8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Times New Roman"/>
              </a:rPr>
              <a:t>     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4"/>
          <p:cNvSpPr/>
          <p:nvPr/>
        </p:nvSpPr>
        <p:spPr>
          <a:xfrm>
            <a:off x="0" y="13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0" y="2129400"/>
            <a:ext cx="9143640" cy="3794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1351080"/>
              </a:tabLst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Calibri"/>
              </a:rPr>
              <a:t>Účinné ekologické metódy potláčania Varroa parazitov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1351080"/>
              </a:tabLst>
            </a:pP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1351080"/>
              </a:tabLst>
            </a:pP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Vedúci projektu: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Ing. Michaela Korená Hillayová, PhD.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Fakulta: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Lesnícka fakulta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Pracovisko: 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Katedra prírodného prostredia - LF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  </a:t>
            </a:r>
            <a:endParaRPr b="0" lang="sk-SK" sz="18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135108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Zvolen 2024</a:t>
            </a:r>
            <a:r>
              <a:rPr b="0" lang="sk-SK" sz="1600" spc="-1" strike="noStrike">
                <a:solidFill>
                  <a:srgbClr val="000000"/>
                </a:solidFill>
                <a:latin typeface="Arial"/>
                <a:ea typeface="Calibri"/>
              </a:rPr>
              <a:t>  </a:t>
            </a:r>
            <a:endParaRPr b="0" lang="sk-SK" sz="1600" spc="-1" strike="noStrike">
              <a:latin typeface="Arial"/>
            </a:endParaRPr>
          </a:p>
        </p:txBody>
      </p:sp>
      <p:pic>
        <p:nvPicPr>
          <p:cNvPr id="95" name="Picture 6" descr="C:\Users\Lubo\Desktop\Graphic2.jpg"/>
          <p:cNvPicPr/>
          <p:nvPr/>
        </p:nvPicPr>
        <p:blipFill>
          <a:blip r:embed="rId2"/>
          <a:stretch/>
        </p:blipFill>
        <p:spPr>
          <a:xfrm>
            <a:off x="0" y="0"/>
            <a:ext cx="1828440" cy="128556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1" descr="C:\Users\Acer\Desktop\lesnícka fakulta.jpg"/>
          <p:cNvPicPr/>
          <p:nvPr/>
        </p:nvPicPr>
        <p:blipFill>
          <a:blip r:embed="rId3"/>
          <a:stretch/>
        </p:blipFill>
        <p:spPr>
          <a:xfrm>
            <a:off x="7586280" y="34920"/>
            <a:ext cx="1362960" cy="128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22960" y="0"/>
            <a:ext cx="8320680" cy="79992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k-SK" sz="3200" spc="-1" strike="noStrike">
                <a:solidFill>
                  <a:srgbClr val="dccf73"/>
                </a:solidFill>
                <a:latin typeface="Arial"/>
              </a:rPr>
              <a:t>Korený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Line 3"/>
          <p:cNvSpPr/>
          <p:nvPr/>
        </p:nvSpPr>
        <p:spPr>
          <a:xfrm>
            <a:off x="828720" y="44280"/>
            <a:ext cx="0" cy="6858000"/>
          </a:xfrm>
          <a:prstGeom prst="line">
            <a:avLst/>
          </a:prstGeom>
          <a:ln w="19050">
            <a:solidFill>
              <a:srgbClr val="dcc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TextShape 4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CFF297-17E4-406F-A5B6-D1250443AC80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145" name="CustomShape 5"/>
          <p:cNvSpPr/>
          <p:nvPr/>
        </p:nvSpPr>
        <p:spPr>
          <a:xfrm rot="10800000">
            <a:off x="107640" y="1350360"/>
            <a:ext cx="504360" cy="36716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vert="vert" rot="5400000">
            <a:noAutofit/>
          </a:bodyPr>
          <a:p>
            <a:pPr algn="ctr">
              <a:lnSpc>
                <a:spcPct val="100000"/>
              </a:lnSpc>
            </a:pPr>
            <a:r>
              <a:rPr b="1" lang="sk-SK" sz="2400" spc="-1" strike="noStrike">
                <a:solidFill>
                  <a:srgbClr val="000000"/>
                </a:solidFill>
                <a:latin typeface="Arial"/>
              </a:rPr>
              <a:t>ENVIHERB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146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36040" y="0"/>
            <a:ext cx="1401840" cy="79992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6"/>
          <p:cNvSpPr/>
          <p:nvPr/>
        </p:nvSpPr>
        <p:spPr>
          <a:xfrm>
            <a:off x="924480" y="1384200"/>
            <a:ext cx="80262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148" name="CustomShape 7"/>
          <p:cNvSpPr/>
          <p:nvPr/>
        </p:nvSpPr>
        <p:spPr>
          <a:xfrm>
            <a:off x="1599480" y="194400"/>
            <a:ext cx="58899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k-SK" sz="2800" spc="-1" strike="noStrike">
                <a:solidFill>
                  <a:srgbClr val="000000"/>
                </a:solidFill>
                <a:latin typeface="Arial"/>
              </a:rPr>
              <a:t>Ďakujem Vám za pozornosť.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149" name="Picture 1" descr="C:\Users\Acer\Desktop\lesnícka fakulta.jpg"/>
          <p:cNvPicPr/>
          <p:nvPr/>
        </p:nvPicPr>
        <p:blipFill>
          <a:blip r:embed="rId2"/>
          <a:stretch/>
        </p:blipFill>
        <p:spPr>
          <a:xfrm>
            <a:off x="0" y="6098040"/>
            <a:ext cx="804600" cy="759600"/>
          </a:xfrm>
          <a:prstGeom prst="rect">
            <a:avLst/>
          </a:prstGeom>
          <a:ln w="0">
            <a:noFill/>
          </a:ln>
        </p:spPr>
      </p:pic>
      <p:pic>
        <p:nvPicPr>
          <p:cNvPr id="150" name="Obrázok 4" descr="Obrázok, na ktorom je exteriér, nebo, tráva, oblak&#10;&#10;Obsah vygenerovaný pomocou AI môže byť nesprávny."/>
          <p:cNvPicPr/>
          <p:nvPr/>
        </p:nvPicPr>
        <p:blipFill>
          <a:blip r:embed="rId3"/>
          <a:stretch/>
        </p:blipFill>
        <p:spPr>
          <a:xfrm>
            <a:off x="1677600" y="800280"/>
            <a:ext cx="6518520" cy="605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0" y="0"/>
            <a:ext cx="9143640" cy="71568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sk-SK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2800" spc="-1" strike="noStrike">
                <a:solidFill>
                  <a:srgbClr val="000000"/>
                </a:solidFill>
                <a:latin typeface="Arial"/>
              </a:rPr>
              <a:t>Obsah prezentácie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TextShape 3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06FF16-5331-43F8-960D-23C3CE317EAB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00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41800" y="0"/>
            <a:ext cx="1401840" cy="71568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4"/>
          <p:cNvSpPr/>
          <p:nvPr/>
        </p:nvSpPr>
        <p:spPr>
          <a:xfrm>
            <a:off x="237240" y="948600"/>
            <a:ext cx="8760600" cy="722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Súčasný stav riešenej problematiky/ Základné pojmy</a:t>
            </a:r>
            <a:endParaRPr b="0" lang="sk-SK" sz="3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Prevencia vs. Varroa manažment</a:t>
            </a:r>
            <a:endParaRPr b="0" lang="sk-SK" sz="3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Hygienická kontrola varroózy</a:t>
            </a:r>
            <a:endParaRPr b="0" lang="sk-SK" sz="3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Mechanická kontrola varroózy</a:t>
            </a:r>
            <a:endParaRPr b="0" lang="sk-SK" sz="3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Biologická kontrola varroózy</a:t>
            </a:r>
            <a:endParaRPr b="0" lang="sk-SK" sz="3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Chemická kontrola varroózy</a:t>
            </a:r>
            <a:endParaRPr b="0" lang="sk-SK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0" y="0"/>
            <a:ext cx="9143640" cy="79992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sk-SK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2600" spc="-1" strike="noStrike">
                <a:solidFill>
                  <a:srgbClr val="000000"/>
                </a:solidFill>
                <a:latin typeface="Arial"/>
              </a:rPr>
              <a:t>Súčasný stav problematiky</a:t>
            </a:r>
            <a:br/>
            <a:r>
              <a:rPr b="1" lang="sk-SK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2400" spc="-1" strike="noStrike">
                <a:solidFill>
                  <a:srgbClr val="000000"/>
                </a:solidFill>
                <a:latin typeface="Arial"/>
              </a:rPr>
              <a:t>Základné pojmy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TextShape 3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B02D393-050C-4BEA-BC57-D4D516297108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05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00040" y="0"/>
            <a:ext cx="1443600" cy="799560"/>
          </a:xfrm>
          <a:prstGeom prst="rect">
            <a:avLst/>
          </a:prstGeom>
          <a:ln w="0">
            <a:noFill/>
          </a:ln>
        </p:spPr>
      </p:pic>
      <p:pic>
        <p:nvPicPr>
          <p:cNvPr id="106" name="Obrázok 5" descr=""/>
          <p:cNvPicPr/>
          <p:nvPr/>
        </p:nvPicPr>
        <p:blipFill>
          <a:blip r:embed="rId2"/>
          <a:stretch/>
        </p:blipFill>
        <p:spPr>
          <a:xfrm>
            <a:off x="1905120" y="3837240"/>
            <a:ext cx="5686200" cy="232812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654120" y="6075720"/>
            <a:ext cx="818856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b="1" lang="sk-SK" sz="1600" spc="-1" strike="noStrike">
                <a:solidFill>
                  <a:srgbClr val="000000"/>
                </a:solidFill>
                <a:latin typeface="Arial"/>
                <a:ea typeface="Calibri"/>
              </a:rPr>
              <a:t>Obrázok 1:</a:t>
            </a:r>
            <a:r>
              <a:rPr b="0" lang="sk-SK" sz="1600" spc="-1" strike="noStrike">
                <a:solidFill>
                  <a:srgbClr val="000000"/>
                </a:solidFill>
                <a:latin typeface="Arial"/>
                <a:ea typeface="Calibri"/>
              </a:rPr>
              <a:t> Zobrazenie parazitujúceho </a:t>
            </a:r>
            <a:r>
              <a:rPr b="0" i="1" lang="sk-SK" sz="1600" spc="-1" strike="noStrike">
                <a:solidFill>
                  <a:srgbClr val="000000"/>
                </a:solidFill>
                <a:latin typeface="Arial"/>
                <a:ea typeface="Calibri"/>
              </a:rPr>
              <a:t>V. destructor </a:t>
            </a:r>
            <a:r>
              <a:rPr b="0" lang="sk-SK" sz="1600" spc="-1" strike="noStrike">
                <a:solidFill>
                  <a:srgbClr val="000000"/>
                </a:solidFill>
                <a:latin typeface="Arial"/>
                <a:ea typeface="Calibri"/>
              </a:rPr>
              <a:t>na dospelej včele</a:t>
            </a:r>
            <a:endParaRPr b="0" lang="sk-SK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b="0" i="1" lang="sk-SK" sz="1600" spc="-1" strike="noStrike">
                <a:solidFill>
                  <a:srgbClr val="000000"/>
                </a:solidFill>
                <a:latin typeface="Arial"/>
                <a:ea typeface="Calibri"/>
              </a:rPr>
              <a:t>Zdroj: Fotoarchív autora</a:t>
            </a:r>
            <a:endParaRPr b="0" lang="sk-SK" sz="1600" spc="-1" strike="noStrike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151920" y="800280"/>
            <a:ext cx="8690760" cy="37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Arial"/>
              </a:rPr>
              <a:t>Varroóza</a:t>
            </a: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 – ochorenie včiel spôsobené parazitom </a:t>
            </a:r>
            <a:r>
              <a:rPr b="0" i="1" lang="sk-SK" sz="2000" spc="-1" strike="noStrike">
                <a:solidFill>
                  <a:srgbClr val="000000"/>
                </a:solidFill>
                <a:latin typeface="Arial"/>
              </a:rPr>
              <a:t>Varroa destructor (Klieštik včelí) </a:t>
            </a: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(Obrázok 1)</a:t>
            </a:r>
            <a:endParaRPr b="0" lang="sk-SK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Do Európy bol </a:t>
            </a:r>
            <a:r>
              <a:rPr b="0" i="1" lang="sk-SK" sz="2000" spc="-1" strike="noStrike">
                <a:solidFill>
                  <a:srgbClr val="000000"/>
                </a:solidFill>
                <a:latin typeface="Arial"/>
              </a:rPr>
              <a:t>Varroa destructor (Klieštik včelí) </a:t>
            </a: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dovlečený z Ázie nemeckými vedcami zo Včelárskeho výskumného ústavu (Bieneninstitut Oberursel) v roku 1977 za účelom skúmania, odvtedy sa nezadržateľne šíry takmer po celom svete, zatiaľ okrem Austrálie a Nového Zélandu,</a:t>
            </a:r>
            <a:endParaRPr b="0" lang="sk-SK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na Slovensku bol tento parazit po prvýkrát diagnostikovaný v roku 1978.</a:t>
            </a:r>
            <a:endParaRPr b="0" lang="sk-SK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Arial"/>
              </a:rPr>
              <a:t>Environmentálne bezpečné preventívne prostriedky proti varroóze </a:t>
            </a: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–</a:t>
            </a:r>
            <a:r>
              <a:rPr b="1" lang="sk-SK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k-SK" sz="2000" spc="-1" strike="noStrike">
                <a:solidFill>
                  <a:srgbClr val="000000"/>
                </a:solidFill>
                <a:latin typeface="Arial"/>
                <a:ea typeface="Calibri"/>
              </a:rPr>
              <a:t>sú také prostriedky, ktoré nezanechávajú nebezpečné reziduá v úli, na včelách a aj ich produktoch, sú ekologické.</a:t>
            </a:r>
            <a:endParaRPr b="0" lang="sk-SK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sk-SK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sk-S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0" y="0"/>
            <a:ext cx="9143640" cy="80820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sk-SK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2600" spc="-1" strike="noStrike">
                <a:solidFill>
                  <a:srgbClr val="000000"/>
                </a:solidFill>
                <a:latin typeface="Arial"/>
              </a:rPr>
              <a:t>Súčasný stav problematiky</a:t>
            </a:r>
            <a:br/>
            <a:r>
              <a:rPr b="1" lang="sk-SK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2400" spc="-1" strike="noStrike">
                <a:solidFill>
                  <a:srgbClr val="000000"/>
                </a:solidFill>
                <a:latin typeface="Arial"/>
              </a:rPr>
              <a:t>Základné pojmy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TextShape 3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AE00F79-ED47-43B8-95C6-3279014E9FB5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12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09760" y="0"/>
            <a:ext cx="1433880" cy="808200"/>
          </a:xfrm>
          <a:prstGeom prst="rect">
            <a:avLst/>
          </a:prstGeom>
          <a:ln w="0">
            <a:noFill/>
          </a:ln>
        </p:spPr>
      </p:pic>
      <p:sp>
        <p:nvSpPr>
          <p:cNvPr id="113" name="CustomShape 4"/>
          <p:cNvSpPr/>
          <p:nvPr/>
        </p:nvSpPr>
        <p:spPr>
          <a:xfrm>
            <a:off x="86760" y="794520"/>
            <a:ext cx="8931960" cy="16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sk-SK" sz="2100" spc="-1" strike="noStrike">
                <a:solidFill>
                  <a:srgbClr val="000000"/>
                </a:solidFill>
                <a:latin typeface="Arial"/>
                <a:ea typeface="Calibri"/>
              </a:rPr>
              <a:t>Manažment predchádzania a ošetrovania včelstiev proti varroóze - </a:t>
            </a:r>
            <a:r>
              <a:rPr b="0" lang="sk-SK" sz="2100" spc="-1" strike="noStrike">
                <a:solidFill>
                  <a:srgbClr val="000000"/>
                </a:solidFill>
                <a:latin typeface="Arial"/>
                <a:ea typeface="Calibri"/>
              </a:rPr>
              <a:t>existuje množstvo spôsobov ošetrenia včelstiev, avšak nie všetky sú environmentálne vhodné a účinnosť liečby nemusí byť rovnaká vo všetkých regiónoch sveta. Dôležitý je celkový manažment znižovania populácie roztočov (viď. liečebná pyramída, Obrázok 2). </a:t>
            </a:r>
            <a:endParaRPr b="0" lang="sk-SK" sz="2100" spc="-1" strike="noStrike">
              <a:latin typeface="Arial"/>
            </a:endParaRPr>
          </a:p>
        </p:txBody>
      </p:sp>
      <p:pic>
        <p:nvPicPr>
          <p:cNvPr id="114" name="Obrázok 6" descr=""/>
          <p:cNvPicPr/>
          <p:nvPr/>
        </p:nvPicPr>
        <p:blipFill>
          <a:blip r:embed="rId2"/>
          <a:stretch/>
        </p:blipFill>
        <p:spPr>
          <a:xfrm>
            <a:off x="1749960" y="2510640"/>
            <a:ext cx="5643360" cy="3403080"/>
          </a:xfrm>
          <a:prstGeom prst="rect">
            <a:avLst/>
          </a:prstGeom>
          <a:ln w="0">
            <a:noFill/>
          </a:ln>
        </p:spPr>
      </p:pic>
      <p:sp>
        <p:nvSpPr>
          <p:cNvPr id="115" name="CustomShape 5"/>
          <p:cNvSpPr/>
          <p:nvPr/>
        </p:nvSpPr>
        <p:spPr>
          <a:xfrm>
            <a:off x="167760" y="5939280"/>
            <a:ext cx="8721000" cy="7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Aft>
                <a:spcPts val="799"/>
              </a:spcAft>
              <a:tabLst>
                <a:tab algn="l" pos="180360"/>
              </a:tabLst>
            </a:pPr>
            <a:r>
              <a:rPr b="1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Obrázok 2.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Calibri"/>
              </a:rPr>
              <a:t>  </a:t>
            </a:r>
            <a:r>
              <a:rPr b="0" lang="sk-SK" sz="1600" spc="-1" strike="noStrike">
                <a:solidFill>
                  <a:srgbClr val="000000"/>
                </a:solidFill>
                <a:latin typeface="Arial"/>
                <a:ea typeface="Calibri"/>
              </a:rPr>
              <a:t>Manažment znižovania populácie roztočov varroa - liečebná pyramída</a:t>
            </a:r>
            <a:endParaRPr b="0" lang="sk-SK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799"/>
              </a:spcAft>
              <a:tabLst>
                <a:tab algn="l" pos="180360"/>
              </a:tabLst>
            </a:pPr>
            <a:r>
              <a:rPr b="0" i="1" lang="sk-SK" sz="1600" spc="-1" strike="noStrike">
                <a:solidFill>
                  <a:srgbClr val="000000"/>
                </a:solidFill>
                <a:latin typeface="Arial"/>
                <a:ea typeface="Calibri"/>
              </a:rPr>
              <a:t>Zdroj: prebraté a upravené podľa Jack a Ellis (2021)</a:t>
            </a:r>
            <a:endParaRPr b="0" lang="sk-SK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0" y="0"/>
            <a:ext cx="9143640" cy="79992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</a:rPr>
              <a:t>Prevencia vs. </a:t>
            </a:r>
            <a:r>
              <a:rPr b="1" i="1" lang="sk-SK" sz="3200" spc="-1" strike="noStrike">
                <a:solidFill>
                  <a:srgbClr val="000000"/>
                </a:solidFill>
                <a:latin typeface="Arial"/>
              </a:rPr>
              <a:t>Varroa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</a:rPr>
              <a:t> manažment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TextShape 3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4A7D5AB-1944-475F-A6C9-7A477A0D8E50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5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19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36040" y="0"/>
            <a:ext cx="1401840" cy="799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44152191"/>
              </p:ext>
            </p:extLst>
          </p:nvPr>
        </p:nvGraphicFramePr>
        <p:xfrm>
          <a:off x="77040" y="850680"/>
          <a:ext cx="8989920" cy="581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0" y="0"/>
            <a:ext cx="9143640" cy="79992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3000" spc="-1" strike="noStrike">
                <a:solidFill>
                  <a:srgbClr val="000000"/>
                </a:solidFill>
                <a:latin typeface="Arial"/>
              </a:rPr>
              <a:t>Hygienická kontrola varroózy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TextShape 3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FF92618-603C-4344-8267-A8287A756B08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6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23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36040" y="0"/>
            <a:ext cx="1401840" cy="79992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39600" y="860040"/>
            <a:ext cx="9064440" cy="3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25" name="Table 5"/>
          <p:cNvGraphicFramePr/>
          <p:nvPr/>
        </p:nvGraphicFramePr>
        <p:xfrm>
          <a:off x="887760" y="860040"/>
          <a:ext cx="7546680" cy="5938560"/>
        </p:xfrm>
        <a:graphic>
          <a:graphicData uri="http://schemas.openxmlformats.org/drawingml/2006/table">
            <a:tbl>
              <a:tblPr/>
              <a:tblGrid>
                <a:gridCol w="1509120"/>
                <a:gridCol w="1509120"/>
                <a:gridCol w="1509120"/>
                <a:gridCol w="1509120"/>
                <a:gridCol w="1510200"/>
              </a:tblGrid>
              <a:tr h="285480"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Oblasť kontroly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Popis a cieľ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Kľúčové opatrenia a príklady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Dôležité faktory/Poznámky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Citácie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896840"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Všeobecná hygiena a prevencia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Vytvoriť v úli prostredie menej vhodné pre škodcu, minimalizovať šírenie a dopad nákazy.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Chov odolných včelích línií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(napr. Ruské včely medonosné s vyššou čistiacou schopnosťou)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Klietkovanie matky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(prerušenie kladenia vajíčok, narušenie reprodukcie roztočov)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Sterilizácia vybavenia úľa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Vyradenie starých/začernených rámikov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Tieto metódy fungujú ako preventívne opatrenia.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Cieľom je chrániť zdravie včiel a včelích produktov.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a-D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Oddie et al. (2018), Gregorc et al. (2017), Korená Hillayová et al. (2022)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688320"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Dezinfekcia (všeobecne)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Potlačiť infekčné ochorenia včiel a zabrániť kontaminácii včelích produktov mikroorganizmami.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Aplikácia chemických prostriedkov alebo fyzikálnych metód.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Komplexný proces, účinnosť závisí od mnohých faktorov.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Často sa vykonáva preventívna dezinfekcia.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Korený (2020)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494000"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Faktory účinnosti dezinfekcie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Zabezpečiť maximálnu účinnosť dezinfekčného procesu.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Spektrum účinku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dezinfekčného prostriedku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Spôsob aplikácie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Koncentrácia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dezinfekčného prostriedku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Doba pôsobenia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Vlastnosti prostredia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, ktoré sa má dezinfikovať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Účinné látky ovplyvňujú metabolizmus mikroorganizmov.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359720"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Chemické dezinfekčné prostriedky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Eliminačný účinok na patogény.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Chlórové prípravky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Jódové prípravky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Zásady, kyseliny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Kvartérne amóniové zlúčeniny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Aldehydy (glutaraldehyd, glyoxal)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Oxidačné činidlá (peroxid vodíka, kyselina octová)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Neexistuje ideálny dezinfekčný prostriedok.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Často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nie sú úspešné proti odolným spóram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(napr. Paenibacillus larvae).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Treba brať do úvahy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toxicitu a škodlivé účinky.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Bojanić Rašović (2021)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134000"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Fyzikálne metódy dezinfekcie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Mechanické alebo tepelné odstránenie/ničenie patogénov.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Dezinfekcia úľov ohňom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(priame spálenie)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16920" rIns="16920" tIns="8280" b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Preferované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pred chemickými metódami, keď je to možné (kvôli toxicite a rezíduám). </a:t>
                      </a:r>
                      <a:br/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b="1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Jediná cesta</a:t>
                      </a:r>
                      <a:r>
                        <a:rPr b="0" lang="sk-SK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v prípade veľmi odolných pôvodcov (napr. mor včelieho plodu).</a:t>
                      </a:r>
                      <a:endParaRPr b="0" lang="sk-SK" sz="900" spc="-1" strike="noStrike">
                        <a:latin typeface="Arial"/>
                      </a:endParaRPr>
                    </a:p>
                  </a:txBody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cPr marL="16920" marR="16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0" y="0"/>
            <a:ext cx="9143640" cy="79992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3000" spc="-1" strike="noStrike">
                <a:solidFill>
                  <a:srgbClr val="000000"/>
                </a:solidFill>
                <a:latin typeface="Arial"/>
              </a:rPr>
              <a:t>Mechanická kontrola varroózy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TextShape 3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DAF5972-9C43-40C5-BBF2-6DFA4AA8C450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7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29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36040" y="0"/>
            <a:ext cx="1401840" cy="799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0" name="Table 4"/>
          <p:cNvGraphicFramePr/>
          <p:nvPr/>
        </p:nvGraphicFramePr>
        <p:xfrm>
          <a:off x="960840" y="861480"/>
          <a:ext cx="7003440" cy="5996160"/>
        </p:xfrm>
        <a:graphic>
          <a:graphicData uri="http://schemas.openxmlformats.org/drawingml/2006/table">
            <a:tbl>
              <a:tblPr/>
              <a:tblGrid>
                <a:gridCol w="1460520"/>
                <a:gridCol w="5542920"/>
              </a:tblGrid>
              <a:tr h="158760">
                <a:tc>
                  <a:txBody>
                    <a:bodyPr lIns="41400" rIns="4140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Typ liečby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Účinná látka / spôsob aplikácie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64476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Odchyt roztočov u robotníc alebo v trúdích plástoch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Používa prirodzené správanie hostiteľa; zachytené roztoče sú usmrtené teplom (napr. „MiteZapper“), nanesením kyseliny mravčej alebo odstránením celého rámu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48132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Používanie kairomónov získaných z včiel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Vyvoláva zmätočné správanie parazita pri hľadaní hostiteľa. Aplikuje sa  odparovaním syntetických prchavých látok na pásoch (napr. PheroVar)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80784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Používanie repelentov (alomónov) odvodených od vlastností včiel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Zasahujte do procesu invázie buniek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64476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Použitie spodných dosiek z drôteného pletiva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Roztoče, ktoré sa náhodne zošmyknú, alebo ich z tela včely odstránia sa už naspäť do úľa nevedia dostať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32400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Použitie varroa dna v úli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Špeciálne vyrobené varroa dno so sitom s veľmi malými okami, aby sa roztoče odstránili z tiel včiel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31824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„</a:t>
                      </a: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Energetické vlny“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napr. „Bio-Energetic Bee-Vitalizer“ aktivuje schopnosť starostlivosti o netolerantné včely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48132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Použitie práškového cukru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Roztoče sa zošmyknú z tela včiel a spadnú na dno úľa, ktoré je natreté jedlým olejom.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5516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Voda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Roje sa úplne ponoria do vody na 5  minút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5516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Zahriatie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Pôsobenie tepla na izolované plodové plásty alebo celé včelstvá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21600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Ultrazvuk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Akustické vlny interferujú s orientáciou / komunikáciou roztočov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80784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Plastové hrebene s umelou bunkovou formou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Plastové hrebene so zúženými bokmi buniek; zásah do správania invázie do plodových buniek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31824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Zmenšenie buniek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Môže to ovplyvniť správanie roztočov vo vnútri bunky alebo ich len zovrieť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482760">
                <a:tc>
                  <a:txBody>
                    <a:bodyPr lIns="41400" rIns="4140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Rotácia plodových plástov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41400" rIns="41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Prerušenie reprodukcie roztočov</a:t>
                      </a:r>
                      <a:endParaRPr b="0" lang="sk-SK" sz="1000" spc="-1" strike="noStrike">
                        <a:latin typeface="Arial"/>
                      </a:endParaRPr>
                    </a:p>
                  </a:txBody>
                  <a:tcPr marL="41400" marR="41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0" y="0"/>
            <a:ext cx="9143640" cy="79992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3000" spc="-1" strike="noStrike">
                <a:solidFill>
                  <a:srgbClr val="000000"/>
                </a:solidFill>
                <a:latin typeface="Arial"/>
              </a:rPr>
              <a:t>Biologická kontrola varroózy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TextShape 3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C0D9CC4-164B-4241-9292-E22542F81CBF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34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36040" y="0"/>
            <a:ext cx="1401840" cy="799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5" name="Table 4"/>
          <p:cNvGraphicFramePr/>
          <p:nvPr/>
        </p:nvGraphicFramePr>
        <p:xfrm>
          <a:off x="437400" y="1066680"/>
          <a:ext cx="8375040" cy="5366880"/>
        </p:xfrm>
        <a:graphic>
          <a:graphicData uri="http://schemas.openxmlformats.org/drawingml/2006/table">
            <a:tbl>
              <a:tblPr/>
              <a:tblGrid>
                <a:gridCol w="1746720"/>
                <a:gridCol w="6628320"/>
              </a:tblGrid>
              <a:tr h="378360"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Typ liečby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Účinná látka / spôsob aplikácie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53864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Benígny haplotyp Varroa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 reprodukciu roztočov Varroa má vplyv konkurencia o zdroje v množiacich sa zamorených bunkách. Vytvorenie benígnej populácie Varroa by preto mohlo u virulentného typu vyvolať reprodukčnú supresiu.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85140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Dravce alebo parazitoidy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napr. iné dravce môžu konzumovať roztoče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14984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Nešpecifické entomo-patogénne huby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Aplikácia konídií (nepohlavných spór; napr. Bioblas®, Mycar) na včely / úle postrekom, stekaním alebo suspendovaním impregnovaných pásikov vedie k smrteľnému napadnutiu hubami.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70244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Vírusy, baktérie (BT), prvoky, nematódy, rickettsie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Patogény spôsobujú smrteľné infekcie roztočov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0" y="0"/>
            <a:ext cx="9143640" cy="799920"/>
          </a:xfrm>
          <a:prstGeom prst="rect">
            <a:avLst/>
          </a:prstGeom>
          <a:solidFill>
            <a:srgbClr val="dccf73"/>
          </a:solidFill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3000" spc="-1" strike="noStrike">
                <a:solidFill>
                  <a:srgbClr val="000000"/>
                </a:solidFill>
                <a:latin typeface="Arial"/>
              </a:rPr>
              <a:t>Chemická kontrola varroózy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2"/>
          <p:cNvSpPr/>
          <p:nvPr/>
        </p:nvSpPr>
        <p:spPr>
          <a:xfrm>
            <a:off x="1258560" y="691920"/>
            <a:ext cx="7885440" cy="0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Shape 3"/>
          <p:cNvSpPr txBox="1"/>
          <p:nvPr/>
        </p:nvSpPr>
        <p:spPr>
          <a:xfrm>
            <a:off x="7047000" y="629856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7627CEA-02F6-4F6C-86D6-61943677BCAB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9</a:t>
            </a:fld>
            <a:endParaRPr b="0" lang="sk-SK" sz="1200" spc="-1" strike="noStrike">
              <a:latin typeface="Times New Roman"/>
            </a:endParaRPr>
          </a:p>
        </p:txBody>
      </p:sp>
      <p:pic>
        <p:nvPicPr>
          <p:cNvPr id="139" name="Picture 20" descr="Plást zo včelieho vosku 39x24 cm"/>
          <p:cNvPicPr/>
          <p:nvPr/>
        </p:nvPicPr>
        <p:blipFill>
          <a:blip r:embed="rId1"/>
          <a:stretch/>
        </p:blipFill>
        <p:spPr>
          <a:xfrm>
            <a:off x="7736040" y="0"/>
            <a:ext cx="1401840" cy="799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0" name="Table 4"/>
          <p:cNvGraphicFramePr/>
          <p:nvPr/>
        </p:nvGraphicFramePr>
        <p:xfrm>
          <a:off x="424080" y="874800"/>
          <a:ext cx="8494200" cy="5956920"/>
        </p:xfrm>
        <a:graphic>
          <a:graphicData uri="http://schemas.openxmlformats.org/drawingml/2006/table">
            <a:tbl>
              <a:tblPr/>
              <a:tblGrid>
                <a:gridCol w="3071160"/>
                <a:gridCol w="3071160"/>
                <a:gridCol w="2351880"/>
              </a:tblGrid>
              <a:tr h="122760">
                <a:tc>
                  <a:txBody>
                    <a:bodyPr lIns="21960" rIns="2196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Typ liečby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gridSpan="2">
                  <a:txBody>
                    <a:bodyPr lIns="21960" rIns="21960" tIns="0" bIns="0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Účinná látka / spôsob aplikácie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53080">
                <a:tc rowSpan="5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„</a:t>
                      </a:r>
                      <a:r>
                        <a:rPr b="1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Tvrdé“ syntetické chemikálie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Checkmite, Asuntol, Perizin (aktívna zložka organofosfát kumafos) sú anticholínesterázy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rowSpan="5">
                  <a:txBody>
                    <a:bodyPr lIns="21960" rIns="21960" tIns="0" bIns="0" anchor="ctr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algn="l" pos="173880"/>
                        </a:tabLs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Látky sa nanášajú fumigáciou, kvapkaním alebo stálym kontaktom v impregnovaných plastových pásoch; pôsobia systémovo alebo prostredníctvom kontaktu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2815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Apistan, Klartan, Mavri (pyretroid tau-fluvalinát), Bayvarol (Flumethrin) 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5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Amitraz, Apivar, Miticur (formamidín)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1227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Apitol (Cymiazol)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237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Folbex-VA Neu (Brompropylat) a ďalšie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1017720">
                <a:tc rowSpan="5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„</a:t>
                      </a:r>
                      <a:r>
                        <a:rPr b="1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Mäkké“ chemikálie (organické kyseliny, éterické oleje)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Kyselina mravčia (&gt; 60%)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Aplikuje sa v niekoľkých krátkodobých a / alebo jednom dlhodobom ošetrení vo viacerých difuzéroch; miticídne pri odparovaní; spôsob účinku nejasný, prípadne zasahujúci do základných metabolických a dýchacích procesov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1026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Kyselina šťaveľová, vodný roztok (napr. 3–3, 5%, Oxuvar)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Nanáša sa striekaním, fumigáciou alebo ako čisté kryštály (napr. sublimované teplom) bez alebo s cukrom; akaricídne pôsobenie čiastočne pripísané vysokej kyslosti roztoku, presný spôsob pôsobenia nejasný; pravdepodobne distribuovane cez priamy kontakt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65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Kyselina mliečna, vodný roztok (napr. 15%)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Dvakrát postrek na včelie plásty so včelami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1026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Apiguard, Thymovar, Magic3, Frakno alebo čisté kryštály (Thymol); Api Life Var (tymol a iné éterické oleje); Kombi-Am (majoránový olej a kyselina mravčia)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Nanáša sa ako fumigant, prášok, striekané emulzie alebo v nasýtených absorpčných blokoch umiestnených na plodových plástoch; pravdepodobne inhibuje kŕmenie, rast, orientáciu alebo reprodukciu Varroa prostredníctvom svojich dlhodobých repelentných účinkov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</a:tr>
              <a:tr h="165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Ostatné oleje (napr. Zimný zelený olej  =  metylsalicylát, gáfor)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5960">
                <a:tc rowSpan="5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Bylinné látky a ich modifikácie známej alebo nejasnej zložky/ Bylinné extrakty a výťažky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gridSpan="2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Estery oktanoátu sacharózy (sukrokid) udusia alebo vysušia cieľový hmyz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5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Terény (napr. Neem, Pichtin) s rôznym insekticídnym / akaricídnym účinkom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53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Rotenón (výťažok z koreňa Derris z Lonchocarpus nicou) interferuje s reťazcom transportu elektrónov v mitochondriách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53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Výťažky alebo dym, napr. Papraď samčia (Dryopteris spec.), Kapucínka väčšia (Tropaeolum spec.), Tabak (Nicotiana spec.), Orech (Juglans spec.)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13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Použitie zložiek rôznych bylín na zníženie zamorenia včelstiev roztočom Varroa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6680">
                <a:tc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Propolis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gridSpan="2">
                  <a:txBody>
                    <a:bodyPr lIns="21960" rIns="21960" tIns="0" bIns="0" anchor="ctr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sk-SK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Polárne extrakty (4%) pri 40 ° C ovplyvňovali metabolickú aktivitu roztočov</a:t>
                      </a:r>
                      <a:endParaRPr b="0" lang="sk-SK" sz="800" spc="-1" strike="noStrike">
                        <a:latin typeface="Arial"/>
                      </a:endParaRPr>
                    </a:p>
                  </a:txBody>
                  <a:tcPr marL="21960" marR="21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cf7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39513</TotalTime>
  <Application>LibreOffice/7.0.4.2$Linux_X86_64 LibreOffice_project/00$Build-2</Application>
  <AppVersion>15.0000</AppVersion>
  <Words>1559</Words>
  <Paragraphs>176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2019-12-08T10:34:57Z</dcterms:created>
  <dc:creator/>
  <dc:description/>
  <dc:language>sk-SK</dc:language>
  <cp:lastModifiedBy/>
  <cp:lastPrinted>2023-05-25T13:52:16Z</cp:lastPrinted>
  <dcterms:modified xsi:type="dcterms:W3CDTF">2025-09-08T07:57:19Z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Prezentácia na obrazovke (4:3)</vt:lpwstr>
  </property>
  <property fmtid="{D5CDD505-2E9C-101B-9397-08002B2CF9AE}" pid="4" name="Slides">
    <vt:i4>10</vt:i4>
  </property>
</Properties>
</file>